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0" r:id="rId6"/>
    <p:sldMasterId id="2147483687" r:id="rId7"/>
    <p:sldMasterId id="2147483699" r:id="rId8"/>
    <p:sldMasterId id="2147483718" r:id="rId9"/>
    <p:sldMasterId id="214748373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y="6858000" cx="12192000"/>
  <p:notesSz cx="13716000" cy="24384000"/>
  <p:embeddedFontLst>
    <p:embeddedFont>
      <p:font typeface="EB Garamond Medium"/>
      <p:regular r:id="rId44"/>
      <p:bold r:id="rId45"/>
      <p:italic r:id="rId46"/>
      <p:boldItalic r:id="rId47"/>
    </p:embeddedFont>
    <p:embeddedFont>
      <p:font typeface="Poppins"/>
      <p:bold r:id="rId48"/>
      <p:boldItalic r:id="rId49"/>
    </p:embeddedFont>
    <p:embeddedFont>
      <p:font typeface="EB Garamond"/>
      <p:regular r:id="rId50"/>
      <p:bold r:id="rId51"/>
      <p:italic r:id="rId52"/>
      <p:boldItalic r:id="rId53"/>
    </p:embeddedFont>
    <p:embeddedFont>
      <p:font typeface="Quattrocento Sans"/>
      <p:regular r:id="rId54"/>
      <p:bold r:id="rId55"/>
      <p:italic r:id="rId56"/>
      <p:boldItalic r:id="rId57"/>
    </p:embeddedFont>
    <p:embeddedFont>
      <p:font typeface="Arial Black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  <p:ext uri="GoogleSlidesCustomDataVersion2">
      <go:slidesCustomData xmlns:go="http://customooxmlschemas.google.com/" r:id="rId59" roundtripDataSignature="AMtx7mhn/Cqm7b3UWMORQNKQUXdUlNFa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ECE7D5-85C6-4867-8759-40C337B27ED9}">
  <a:tblStyle styleId="{49ECE7D5-85C6-4867-8759-40C337B27E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32CAC1-73E9-4074-BF5C-F8448DF3DD0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015E3930-662E-4022-87B3-22589B76DDD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AAFE73C3-009E-41FE-84C2-92BAD803F713}" styleName="Table_3">
    <a:wholeTbl>
      <a:tcTxStyle b="off" i="off">
        <a:font>
          <a:latin typeface="Tenorite"/>
          <a:ea typeface="Tenorite"/>
          <a:cs typeface="Tenorite"/>
        </a:font>
        <a:srgbClr val="000000"/>
      </a:tcTxStyle>
      <a:tcStyle>
        <a:tcBdr>
          <a:left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7EE"/>
          </a:solidFill>
        </a:fill>
      </a:tcStyle>
    </a:wholeTbl>
    <a:band1H>
      <a:tcTxStyle/>
      <a:tcStyle>
        <a:fill>
          <a:solidFill>
            <a:srgbClr val="E1CBDB"/>
          </a:solidFill>
        </a:fill>
      </a:tcStyle>
    </a:band1H>
    <a:band2H>
      <a:tcTxStyle/>
    </a:band2H>
    <a:band1V>
      <a:tcTxStyle/>
      <a:tcStyle>
        <a:fill>
          <a:solidFill>
            <a:srgbClr val="E1CBDB"/>
          </a:solidFill>
        </a:fill>
      </a:tcStyle>
    </a:band1V>
    <a:band2V>
      <a:tcTxStyle/>
    </a:band2V>
    <a:lastCol>
      <a:tcTxStyle b="on" i="off">
        <a:font>
          <a:latin typeface="Tenorite"/>
          <a:ea typeface="Tenorite"/>
          <a:cs typeface="Tenorite"/>
        </a:font>
        <a:srgbClr val="F2F2F2"/>
      </a:tcTxStyle>
      <a:tcStyle>
        <a:fill>
          <a:solidFill>
            <a:srgbClr val="A92A91"/>
          </a:solidFill>
        </a:fill>
      </a:tcStyle>
    </a:lastCol>
    <a:firstCol>
      <a:tcTxStyle b="on" i="off">
        <a:font>
          <a:latin typeface="Tenorite"/>
          <a:ea typeface="Tenorite"/>
          <a:cs typeface="Tenorite"/>
        </a:font>
        <a:srgbClr val="F2F2F2"/>
      </a:tcTxStyle>
      <a:tcStyle>
        <a:fill>
          <a:solidFill>
            <a:srgbClr val="A92A91"/>
          </a:solidFill>
        </a:fill>
      </a:tcStyle>
    </a:firstCol>
    <a:lastRow>
      <a:tcTxStyle b="on" i="off">
        <a:font>
          <a:latin typeface="Tenorite"/>
          <a:ea typeface="Tenorite"/>
          <a:cs typeface="Tenorite"/>
        </a:font>
        <a:srgbClr val="F2F2F2"/>
      </a:tcTxStyle>
      <a:tcStyle>
        <a:tcBdr>
          <a:top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92A9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enorite"/>
          <a:ea typeface="Tenorite"/>
          <a:cs typeface="Tenorite"/>
        </a:font>
        <a:srgbClr val="F2F2F2"/>
      </a:tcTxStyle>
      <a:tcStyle>
        <a:tcBdr>
          <a:bottom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A92A91"/>
          </a:solidFill>
        </a:fill>
      </a:tcStyle>
    </a:firstRow>
    <a:neCell>
      <a:tcTxStyle/>
    </a:neCell>
    <a:nwCell>
      <a:tcTxStyle/>
    </a:nwCell>
  </a:tblStyle>
  <a:tblStyle styleId="{FA887DAA-3B3F-4C13-81BB-3ACC258E8B9E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8E6E7"/>
          </a:solidFill>
        </a:fill>
      </a:tcStyle>
    </a:wholeTbl>
    <a:band1H>
      <a:tcTxStyle/>
      <a:tcStyle>
        <a:fill>
          <a:solidFill>
            <a:srgbClr val="F0CACB"/>
          </a:solidFill>
        </a:fill>
      </a:tcStyle>
    </a:band1H>
    <a:band2H>
      <a:tcTxStyle/>
    </a:band2H>
    <a:band1V>
      <a:tcTxStyle/>
      <a:tcStyle>
        <a:fill>
          <a:solidFill>
            <a:srgbClr val="F0CA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4" Type="http://schemas.openxmlformats.org/officeDocument/2006/relationships/font" Target="fonts/EBGaramondMedium-regular.fntdata"/><Relationship Id="rId43" Type="http://schemas.openxmlformats.org/officeDocument/2006/relationships/slide" Target="slides/slide32.xml"/><Relationship Id="rId46" Type="http://schemas.openxmlformats.org/officeDocument/2006/relationships/font" Target="fonts/EBGaramondMedium-italic.fntdata"/><Relationship Id="rId45" Type="http://schemas.openxmlformats.org/officeDocument/2006/relationships/font" Target="fonts/EBGaramond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Poppins-bold.fntdata"/><Relationship Id="rId47" Type="http://schemas.openxmlformats.org/officeDocument/2006/relationships/font" Target="fonts/EBGaramondMedium-boldItalic.fntdata"/><Relationship Id="rId49" Type="http://schemas.openxmlformats.org/officeDocument/2006/relationships/font" Target="fonts/Poppi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font" Target="fonts/EBGaramond-bold.fntdata"/><Relationship Id="rId50" Type="http://schemas.openxmlformats.org/officeDocument/2006/relationships/font" Target="fonts/EBGaramond-regular.fntdata"/><Relationship Id="rId53" Type="http://schemas.openxmlformats.org/officeDocument/2006/relationships/font" Target="fonts/EBGaramond-boldItalic.fntdata"/><Relationship Id="rId52" Type="http://schemas.openxmlformats.org/officeDocument/2006/relationships/font" Target="fonts/EBGaramond-italic.fntdata"/><Relationship Id="rId11" Type="http://schemas.openxmlformats.org/officeDocument/2006/relationships/notesMaster" Target="notesMasters/notesMaster1.xml"/><Relationship Id="rId55" Type="http://schemas.openxmlformats.org/officeDocument/2006/relationships/font" Target="fonts/QuattrocentoSans-bold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QuattrocentoSans-regular.fntdata"/><Relationship Id="rId13" Type="http://schemas.openxmlformats.org/officeDocument/2006/relationships/slide" Target="slides/slide2.xml"/><Relationship Id="rId57" Type="http://schemas.openxmlformats.org/officeDocument/2006/relationships/font" Target="fonts/QuattrocentoSans-boldItalic.fntdata"/><Relationship Id="rId12" Type="http://schemas.openxmlformats.org/officeDocument/2006/relationships/slide" Target="slides/slide1.xml"/><Relationship Id="rId56" Type="http://schemas.openxmlformats.org/officeDocument/2006/relationships/font" Target="fonts/QuattrocentoSans-italic.fntdata"/><Relationship Id="rId15" Type="http://schemas.openxmlformats.org/officeDocument/2006/relationships/slide" Target="slides/slide4.xml"/><Relationship Id="rId59" Type="http://customschemas.google.com/relationships/presentationmetadata" Target="metadata"/><Relationship Id="rId14" Type="http://schemas.openxmlformats.org/officeDocument/2006/relationships/slide" Target="slides/slide3.xml"/><Relationship Id="rId58" Type="http://schemas.openxmlformats.org/officeDocument/2006/relationships/font" Target="fonts/ArialBlack-regular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3823a48642c_0_94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g3823a48642c_0_941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3823a48642c_0_92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g3823a48642c_0_924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823a48642c_0_93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3823a48642c_0_932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823a48642c_0_94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g3823a48642c_0_949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823a48642c_0_96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g3823a48642c_0_966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83a2f2ef64_0_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g383a2f2ef64_0_3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823a48642c_0_95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g3823a48642c_0_958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1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1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8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18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1" name="Google Shape;1101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9" name="Google Shape;1119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Principals: Based on your15-Day count, please give your GO Team an overview of your projected vs. 8/22 enrolled numbers as well as information on your FY26 budget adjustment.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7" name="Google Shape;1137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previously discussed plan for the FY26 Leveling Reserve as discussed by the GO Team in your Feb. 2025 Budget Feedback meeting and March 2025 Approval meeting.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823a48642c_0_97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7" name="Google Shape;1147;g3823a48642c_0_97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previously discussed plan for the FY26 Leveling Reserve as discussed by the GO Team in your Feb. 2025 Budget Feedback meeting and March 2025 Approval meeting.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g3823a48642c_0_97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3823a48642c_0_98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7" name="Google Shape;1157;g3823a48642c_0_98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previously discussed plan for the FY26 Leveling Reserve as discussed by the GO Team in your Feb. 2025 Budget Feedback meeting and March 2025 Approval meeting.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g3823a48642c_0_98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2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2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4:notes"/>
          <p:cNvSpPr/>
          <p:nvPr>
            <p:ph idx="2" type="sldImg"/>
          </p:nvPr>
        </p:nvSpPr>
        <p:spPr>
          <a:xfrm>
            <a:off x="1376363" y="109538"/>
            <a:ext cx="4643437" cy="2611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4" name="Google Shape;1174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the summer, the taskforce has been hard at work reviewing data, exploring options, and engaging in important planning conversations. </a:t>
            </a:r>
            <a:r>
              <a:rPr lang="en-US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[Name of Representative]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share an update on what’s been done so far, any key decisions or recommendations that have been made, and what’s ahead — including opportunities for the public to provide input.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[Allow the FMP representative to provide an update and answers questions.  After this is concluded:]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r>
              <a:rPr lang="en-US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[Name of Representative]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report will be presented to the Board at its August 11 meeting, and the options will become public the week of August 18.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several upcoming public meetings where you can learn more and share your thoughts. The next public  meetings are scheduled for: August 25, October 20, and November 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each date, there will be a virtual meeting at noon and an in-person meeting at the Central Office at 6PM.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strongly encourage you all to attend these meetings. This is a critical time for public input, and your voice is essential.</a:t>
            </a:r>
            <a:endParaRPr/>
          </a:p>
        </p:txBody>
      </p:sp>
      <p:sp>
        <p:nvSpPr>
          <p:cNvPr id="1175" name="Google Shape;1175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2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26:notes"/>
          <p:cNvSpPr/>
          <p:nvPr>
            <p:ph idx="2" type="sldImg"/>
          </p:nvPr>
        </p:nvSpPr>
        <p:spPr>
          <a:xfrm>
            <a:off x="1376363" y="109538"/>
            <a:ext cx="4643437" cy="2611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8" name="Google Shape;1198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we move on, I want to highlight an important upcoming event: the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G3 Summit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Saturday, September 27 </a:t>
            </a:r>
            <a:r>
              <a:rPr b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Atlanta College and Career Academy.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as many GO Team members as possible to attend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this is a critical opportunity to come together, in person, and shape the future of our schools. Strategic planning for 2025–2030 is underway, and your voices, ideas, and leadership are essential.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be learning about your school’s new strategic plan, best practices for stakeholder engagement, and how this work connects to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APS Forward 2040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plus much more.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save the date and plan to attend! Come ready to collaborate, contribute, and create the future together.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 will be coming soon.</a:t>
            </a:r>
            <a:endParaRPr/>
          </a:p>
        </p:txBody>
      </p:sp>
      <p:sp>
        <p:nvSpPr>
          <p:cNvPr id="1199" name="Google Shape;1199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2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823a48642c_0_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3823a48642c_0_2:notes"/>
          <p:cNvSpPr/>
          <p:nvPr>
            <p:ph idx="2" type="sldImg"/>
          </p:nvPr>
        </p:nvSpPr>
        <p:spPr>
          <a:xfrm>
            <a:off x="1714838" y="1371600"/>
            <a:ext cx="68586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3823a48642c_0_49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3823a48642c_0_490:notes"/>
          <p:cNvSpPr/>
          <p:nvPr>
            <p:ph idx="2" type="sldImg"/>
          </p:nvPr>
        </p:nvSpPr>
        <p:spPr>
          <a:xfrm>
            <a:off x="1714838" y="1371600"/>
            <a:ext cx="68586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823a48642c_0_734:notes"/>
          <p:cNvSpPr txBox="1"/>
          <p:nvPr>
            <p:ph idx="1" type="body"/>
          </p:nvPr>
        </p:nvSpPr>
        <p:spPr>
          <a:xfrm>
            <a:off x="1371600" y="11734800"/>
            <a:ext cx="10972800" cy="9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g3823a48642c_0_734:notes"/>
          <p:cNvSpPr/>
          <p:nvPr>
            <p:ph idx="2" type="sldImg"/>
          </p:nvPr>
        </p:nvSpPr>
        <p:spPr>
          <a:xfrm>
            <a:off x="1371600" y="3048000"/>
            <a:ext cx="109728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9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9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logo on a black background&#10;&#10;AI-generated content may be incorrect." id="16" name="Google Shape;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9" name="Google Shape;89;p50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50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91" name="Google Shape;91;p50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50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50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50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on a black background&#10;&#10;AI-generated content may be incorrect." id="95" name="Google Shape;9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51"/>
          <p:cNvSpPr txBox="1"/>
          <p:nvPr>
            <p:ph type="title"/>
          </p:nvPr>
        </p:nvSpPr>
        <p:spPr>
          <a:xfrm>
            <a:off x="803408" y="373583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1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51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01" name="Google Shape;101;p51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1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51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04" name="Google Shape;104;p51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51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51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07" name="Google Shape;107;p51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1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10" name="Google Shape;110;p51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52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16" name="Google Shape;116;p52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52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19" name="Google Shape;119;p52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52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2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2" name="Google Shape;122;p52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52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5" name="Google Shape;125;p52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2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2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8" name="Google Shape;128;p52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52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52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1" name="Google Shape;131;p52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52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4" name="Google Shape;134;p52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52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2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7" name="Google Shape;137;p52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2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" name="Google Shape;141;p53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53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" name="Google Shape;143;p53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53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53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53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53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9" name="Google Shape;149;p53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3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53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2" name="Google Shape;152;p53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53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5" name="Google Shape;155;p53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7" name="Google Shape;157;p53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8" name="Google Shape;158;p53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3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53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1" name="Google Shape;161;p53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4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54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5" name="Google Shape;165;p54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6" name="Google Shape;166;p54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67" name="Google Shape;167;p54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8" name="Google Shape;168;p54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54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0" name="Google Shape;170;p54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54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54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54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54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54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54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54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54"/>
          <p:cNvSpPr txBox="1"/>
          <p:nvPr>
            <p:ph type="title"/>
          </p:nvPr>
        </p:nvSpPr>
        <p:spPr>
          <a:xfrm>
            <a:off x="1520951" y="430571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 Black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5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5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55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55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4" name="Google Shape;184;p55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55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55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7" name="Google Shape;187;p55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55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9" name="Google Shape;189;p55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90" name="Google Shape;190;p55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6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3" name="Google Shape;193;p56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4" name="Google Shape;19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6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6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logo on a black background&#10;&#10;AI-generated content may be incorrect." id="197" name="Google Shape;19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9" name="Google Shape;199;p5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00" name="Google Shape;20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202" name="Google Shape;202;p5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03" name="Google Shape;20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7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5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7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57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logo on a black background&#10;&#10;AI-generated content may be incorrect." id="208" name="Google Shape;20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5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2" name="Google Shape;212;p5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6" name="Google Shape;216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8" name="Google Shape;218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59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0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9" name="Google Shape;19;p30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" name="Google Shape;20;p30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1" name="Google Shape;21;p30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2" name="Google Shape;22;p30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" name="Google Shape;23;p30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4" name="Google Shape;24;p30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" name="Google Shape;25;p30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2" name="Google Shape;222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60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23a48642c_0_908"/>
          <p:cNvSpPr txBox="1"/>
          <p:nvPr>
            <p:ph type="ctrTitle"/>
          </p:nvPr>
        </p:nvSpPr>
        <p:spPr>
          <a:xfrm>
            <a:off x="1167494" y="1122363"/>
            <a:ext cx="6220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3823a48642c_0_908"/>
          <p:cNvSpPr txBox="1"/>
          <p:nvPr>
            <p:ph idx="1" type="subTitle"/>
          </p:nvPr>
        </p:nvSpPr>
        <p:spPr>
          <a:xfrm>
            <a:off x="1167493" y="3602038"/>
            <a:ext cx="6220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9" name="Google Shape;229;g3823a48642c_0_908"/>
          <p:cNvSpPr/>
          <p:nvPr/>
        </p:nvSpPr>
        <p:spPr>
          <a:xfrm>
            <a:off x="8264426" y="0"/>
            <a:ext cx="392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g3823a48642c_0_908"/>
          <p:cNvGrpSpPr/>
          <p:nvPr/>
        </p:nvGrpSpPr>
        <p:grpSpPr>
          <a:xfrm>
            <a:off x="8264878" y="3685939"/>
            <a:ext cx="3927680" cy="3178844"/>
            <a:chOff x="9857014" y="13834"/>
            <a:chExt cx="2334986" cy="1881641"/>
          </a:xfrm>
        </p:grpSpPr>
        <p:sp>
          <p:nvSpPr>
            <p:cNvPr id="231" name="Google Shape;231;g3823a48642c_0_908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823a48642c_0_908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g3823a48642c_0_908"/>
          <p:cNvSpPr/>
          <p:nvPr/>
        </p:nvSpPr>
        <p:spPr>
          <a:xfrm>
            <a:off x="0" y="-1"/>
            <a:ext cx="1166792" cy="1166792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823a48642c_0_908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3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8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78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1" name="Google Shape;251;p78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8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8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8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8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8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78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9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9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9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9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79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0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80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80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0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80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0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1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1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1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1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1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8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2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3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3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83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8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8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8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lt2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31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31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31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31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4" name="Google Shape;34;p31"/>
          <p:cNvSpPr txBox="1"/>
          <p:nvPr>
            <p:ph type="title"/>
          </p:nvPr>
        </p:nvSpPr>
        <p:spPr>
          <a:xfrm>
            <a:off x="2791494" y="2887913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2853277" y="5189639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A black and white logo&#10;&#10;AI-generated content may be incorrect." id="36" name="Google Shape;3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482" y="6180836"/>
            <a:ext cx="1013615" cy="51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8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p8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8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7" name="Google Shape;307;p8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8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86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5" name="Google Shape;315;p86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86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7" name="Google Shape;317;p86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8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6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3" name="Google Shape;323;p86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7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87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87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7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7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87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8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8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8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8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88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8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88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8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88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8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88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8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90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0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9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9" name="Google Shape;359;p9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0" name="Google Shape;360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91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1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9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9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8" name="Google Shape;368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9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5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05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6" name="Google Shape;386;p10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0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0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32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6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06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10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10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10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7"/>
          <p:cNvSpPr txBox="1"/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Quattrocento Sans"/>
              <a:buNone/>
              <a:defRPr b="1" sz="2667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0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08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04" name="Google Shape;404;p108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05" name="Google Shape;405;p10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0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10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9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9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411" name="Google Shape;411;p109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412" name="Google Shape;412;p109"/>
          <p:cNvSpPr txBox="1"/>
          <p:nvPr>
            <p:ph idx="3" type="body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413" name="Google Shape;413;p109"/>
          <p:cNvSpPr txBox="1"/>
          <p:nvPr>
            <p:ph idx="4" type="body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414" name="Google Shape;414;p10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10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10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11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1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11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1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Quattrocento Sans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11"/>
          <p:cNvSpPr txBox="1"/>
          <p:nvPr>
            <p:ph idx="1" type="body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indent="-313245" lvl="5" marL="27432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indent="-313245" lvl="6" marL="3200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indent="-313245" lvl="7" marL="3657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indent="-313245" lvl="8" marL="4114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/>
        </p:txBody>
      </p:sp>
      <p:sp>
        <p:nvSpPr>
          <p:cNvPr id="425" name="Google Shape;425;p111"/>
          <p:cNvSpPr txBox="1"/>
          <p:nvPr>
            <p:ph idx="2" type="body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426" name="Google Shape;426;p11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1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11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2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Quattrocento Sans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112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112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433" name="Google Shape;433;p11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1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11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1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113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p11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11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11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4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114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p11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11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11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2">
  <p:cSld name="Table 2"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43"/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456" name="Google Shape;456;p43"/>
            <p:cNvCxnSpPr/>
            <p:nvPr/>
          </p:nvCxnSpPr>
          <p:spPr>
            <a:xfrm flipH="1" rot="10800000">
              <a:off x="0" y="0"/>
              <a:ext cx="2590800" cy="7620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43"/>
            <p:cNvCxnSpPr/>
            <p:nvPr/>
          </p:nvCxnSpPr>
          <p:spPr>
            <a:xfrm flipH="1">
              <a:off x="0" y="0"/>
              <a:ext cx="704850" cy="1027906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8" name="Google Shape;458;p43"/>
          <p:cNvSpPr txBox="1"/>
          <p:nvPr>
            <p:ph type="title"/>
          </p:nvPr>
        </p:nvSpPr>
        <p:spPr>
          <a:xfrm>
            <a:off x="838200" y="3535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3"/>
          <p:cNvSpPr txBox="1"/>
          <p:nvPr>
            <p:ph idx="11" type="ftr"/>
          </p:nvPr>
        </p:nvSpPr>
        <p:spPr>
          <a:xfrm>
            <a:off x="83820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43"/>
          <p:cNvSpPr txBox="1"/>
          <p:nvPr>
            <p:ph idx="12" type="sldNum"/>
          </p:nvPr>
        </p:nvSpPr>
        <p:spPr>
          <a:xfrm>
            <a:off x="11130996" y="6372859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" name="Google Shape;43;p3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15"/>
          <p:cNvSpPr txBox="1"/>
          <p:nvPr>
            <p:ph type="ctrTitle"/>
          </p:nvPr>
        </p:nvSpPr>
        <p:spPr>
          <a:xfrm>
            <a:off x="6441919" y="3329790"/>
            <a:ext cx="4941771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3" name="Google Shape;463;p115"/>
          <p:cNvPicPr preferRelativeResize="0"/>
          <p:nvPr/>
        </p:nvPicPr>
        <p:blipFill rotWithShape="1">
          <a:blip r:embed="rId2">
            <a:alphaModFix/>
          </a:blip>
          <a:srcRect b="-1" l="9358" r="0" t="23650"/>
          <a:stretch/>
        </p:blipFill>
        <p:spPr>
          <a:xfrm>
            <a:off x="0" y="1"/>
            <a:ext cx="9488312" cy="505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116"/>
          <p:cNvPicPr preferRelativeResize="0"/>
          <p:nvPr/>
        </p:nvPicPr>
        <p:blipFill rotWithShape="1">
          <a:blip r:embed="rId2">
            <a:alphaModFix/>
          </a:blip>
          <a:srcRect b="23070" l="0" r="28340" t="18301"/>
          <a:stretch/>
        </p:blipFill>
        <p:spPr>
          <a:xfrm>
            <a:off x="6174378" y="0"/>
            <a:ext cx="60176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16"/>
          <p:cNvSpPr txBox="1"/>
          <p:nvPr>
            <p:ph type="title"/>
          </p:nvPr>
        </p:nvSpPr>
        <p:spPr>
          <a:xfrm>
            <a:off x="1333500" y="1020446"/>
            <a:ext cx="289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116"/>
          <p:cNvSpPr txBox="1"/>
          <p:nvPr>
            <p:ph idx="1" type="body"/>
          </p:nvPr>
        </p:nvSpPr>
        <p:spPr>
          <a:xfrm>
            <a:off x="1333500" y="2674014"/>
            <a:ext cx="2895600" cy="3269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8" name="Google Shape;468;p116"/>
          <p:cNvSpPr txBox="1"/>
          <p:nvPr>
            <p:ph idx="11" type="ftr"/>
          </p:nvPr>
        </p:nvSpPr>
        <p:spPr>
          <a:xfrm>
            <a:off x="133350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116"/>
          <p:cNvSpPr txBox="1"/>
          <p:nvPr>
            <p:ph idx="12" type="sldNum"/>
          </p:nvPr>
        </p:nvSpPr>
        <p:spPr>
          <a:xfrm>
            <a:off x="10077258" y="6483259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1">
  <p:cSld name="Section Break 1"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7"/>
          <p:cNvSpPr txBox="1"/>
          <p:nvPr>
            <p:ph type="ctrTitle"/>
          </p:nvPr>
        </p:nvSpPr>
        <p:spPr>
          <a:xfrm>
            <a:off x="6991350" y="487018"/>
            <a:ext cx="4179570" cy="33773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2" name="Google Shape;472;p117"/>
          <p:cNvGrpSpPr/>
          <p:nvPr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473" name="Google Shape;473;p117"/>
            <p:cNvCxnSpPr/>
            <p:nvPr/>
          </p:nvCxnSpPr>
          <p:spPr>
            <a:xfrm rot="10800000">
              <a:off x="0" y="876300"/>
              <a:ext cx="4762500" cy="1628775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117"/>
            <p:cNvCxnSpPr/>
            <p:nvPr/>
          </p:nvCxnSpPr>
          <p:spPr>
            <a:xfrm rot="10800000">
              <a:off x="2638425" y="0"/>
              <a:ext cx="2124076" cy="5186363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2">
  <p:cSld name="Section Break 2">
    <p:bg>
      <p:bgPr>
        <a:solidFill>
          <a:schemeClr val="dk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8"/>
          <p:cNvSpPr txBox="1"/>
          <p:nvPr>
            <p:ph type="ctrTitle"/>
          </p:nvPr>
        </p:nvSpPr>
        <p:spPr>
          <a:xfrm>
            <a:off x="6991350" y="487681"/>
            <a:ext cx="4179570" cy="33766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7" name="Google Shape;477;p118"/>
          <p:cNvCxnSpPr/>
          <p:nvPr/>
        </p:nvCxnSpPr>
        <p:spPr>
          <a:xfrm>
            <a:off x="3990668" y="1"/>
            <a:ext cx="1126278" cy="251229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8" name="Google Shape;478;p118"/>
          <p:cNvSpPr/>
          <p:nvPr>
            <p:ph idx="2" type="pic"/>
          </p:nvPr>
        </p:nvSpPr>
        <p:spPr>
          <a:xfrm>
            <a:off x="1" y="-5080"/>
            <a:ext cx="6576291" cy="68726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 txBox="1"/>
          <p:nvPr>
            <p:ph type="title"/>
          </p:nvPr>
        </p:nvSpPr>
        <p:spPr>
          <a:xfrm>
            <a:off x="1322318" y="268361"/>
            <a:ext cx="7288282" cy="2121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1322388" y="2763079"/>
            <a:ext cx="7288212" cy="340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82" name="Google Shape;482;p119"/>
          <p:cNvGrpSpPr/>
          <p:nvPr/>
        </p:nvGrpSpPr>
        <p:grpSpPr>
          <a:xfrm>
            <a:off x="9096375" y="-25401"/>
            <a:ext cx="3095625" cy="6883401"/>
            <a:chOff x="9096375" y="-25401"/>
            <a:chExt cx="3095625" cy="6883401"/>
          </a:xfrm>
        </p:grpSpPr>
        <p:cxnSp>
          <p:nvCxnSpPr>
            <p:cNvPr id="483" name="Google Shape;483;p119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4" name="Google Shape;484;p119"/>
            <p:cNvCxnSpPr/>
            <p:nvPr/>
          </p:nvCxnSpPr>
          <p:spPr>
            <a:xfrm flipH="1">
              <a:off x="9381744" y="-25401"/>
              <a:ext cx="2810256" cy="6883401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485" name="Google Shape;485;p119"/>
          <p:cNvCxnSpPr/>
          <p:nvPr/>
        </p:nvCxnSpPr>
        <p:spPr>
          <a:xfrm flipH="1" rot="10800000">
            <a:off x="-1" y="-25403"/>
            <a:ext cx="1210573" cy="2048161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119"/>
          <p:cNvSpPr txBox="1"/>
          <p:nvPr>
            <p:ph idx="11" type="ftr"/>
          </p:nvPr>
        </p:nvSpPr>
        <p:spPr>
          <a:xfrm>
            <a:off x="133350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119"/>
          <p:cNvSpPr txBox="1"/>
          <p:nvPr>
            <p:ph idx="12" type="sldNum"/>
          </p:nvPr>
        </p:nvSpPr>
        <p:spPr>
          <a:xfrm>
            <a:off x="11043910" y="6355442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3">
  <p:cSld name="Section Break 3">
    <p:bg>
      <p:bgPr>
        <a:gradFill>
          <a:gsLst>
            <a:gs pos="0">
              <a:srgbClr val="FDF8F1"/>
            </a:gs>
            <a:gs pos="74000">
              <a:srgbClr val="EEC397"/>
            </a:gs>
            <a:gs pos="83000">
              <a:srgbClr val="EEC397"/>
            </a:gs>
            <a:gs pos="100000">
              <a:srgbClr val="F4D6B9"/>
            </a:gs>
          </a:gsLst>
          <a:lin ang="5400000" scaled="0"/>
        </a:gra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0"/>
          <p:cNvSpPr txBox="1"/>
          <p:nvPr>
            <p:ph type="ctrTitle"/>
          </p:nvPr>
        </p:nvSpPr>
        <p:spPr>
          <a:xfrm>
            <a:off x="6991350" y="406401"/>
            <a:ext cx="4179570" cy="3457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4994"/>
            <a:ext cx="5327367" cy="471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bg>
      <p:bgPr>
        <a:gradFill>
          <a:gsLst>
            <a:gs pos="0">
              <a:srgbClr val="FFFCF3"/>
            </a:gs>
            <a:gs pos="74000">
              <a:srgbClr val="F9E9A9"/>
            </a:gs>
            <a:gs pos="83000">
              <a:srgbClr val="F9E9A9"/>
            </a:gs>
            <a:gs pos="100000">
              <a:srgbClr val="FBF0C5"/>
            </a:gs>
          </a:gsLst>
          <a:lin ang="5400000" scaled="0"/>
        </a:gra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21"/>
          <p:cNvPicPr preferRelativeResize="0"/>
          <p:nvPr/>
        </p:nvPicPr>
        <p:blipFill rotWithShape="1">
          <a:blip r:embed="rId2">
            <a:alphaModFix/>
          </a:blip>
          <a:srcRect b="22673" l="39434" r="0" t="20278"/>
          <a:stretch/>
        </p:blipFill>
        <p:spPr>
          <a:xfrm>
            <a:off x="25786" y="0"/>
            <a:ext cx="4093633" cy="391239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21"/>
          <p:cNvSpPr txBox="1"/>
          <p:nvPr>
            <p:ph type="title"/>
          </p:nvPr>
        </p:nvSpPr>
        <p:spPr>
          <a:xfrm>
            <a:off x="2933700" y="568961"/>
            <a:ext cx="8420100" cy="17808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121"/>
          <p:cNvSpPr txBox="1"/>
          <p:nvPr>
            <p:ph idx="1" type="body"/>
          </p:nvPr>
        </p:nvSpPr>
        <p:spPr>
          <a:xfrm>
            <a:off x="2933700" y="2797256"/>
            <a:ext cx="3924300" cy="46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5" name="Google Shape;495;p121"/>
          <p:cNvSpPr txBox="1"/>
          <p:nvPr>
            <p:ph idx="2" type="body"/>
          </p:nvPr>
        </p:nvSpPr>
        <p:spPr>
          <a:xfrm>
            <a:off x="2933701" y="3251596"/>
            <a:ext cx="3943627" cy="3234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121"/>
          <p:cNvSpPr txBox="1"/>
          <p:nvPr>
            <p:ph idx="3" type="body"/>
          </p:nvPr>
        </p:nvSpPr>
        <p:spPr>
          <a:xfrm>
            <a:off x="7410174" y="2797256"/>
            <a:ext cx="3943627" cy="46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7" name="Google Shape;497;p121"/>
          <p:cNvSpPr txBox="1"/>
          <p:nvPr>
            <p:ph idx="4" type="body"/>
          </p:nvPr>
        </p:nvSpPr>
        <p:spPr>
          <a:xfrm>
            <a:off x="7410174" y="3251595"/>
            <a:ext cx="3943627" cy="3234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121"/>
          <p:cNvSpPr txBox="1"/>
          <p:nvPr>
            <p:ph idx="11" type="ftr"/>
          </p:nvPr>
        </p:nvSpPr>
        <p:spPr>
          <a:xfrm>
            <a:off x="296926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121"/>
          <p:cNvSpPr txBox="1"/>
          <p:nvPr>
            <p:ph idx="12" type="sldNum"/>
          </p:nvPr>
        </p:nvSpPr>
        <p:spPr>
          <a:xfrm>
            <a:off x="11104870" y="63641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22"/>
          <p:cNvSpPr txBox="1"/>
          <p:nvPr>
            <p:ph type="title"/>
          </p:nvPr>
        </p:nvSpPr>
        <p:spPr>
          <a:xfrm>
            <a:off x="1341120" y="558801"/>
            <a:ext cx="9953308" cy="17808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2" name="Google Shape;502;p122"/>
          <p:cNvGrpSpPr/>
          <p:nvPr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503" name="Google Shape;503;p122"/>
            <p:cNvCxnSpPr/>
            <p:nvPr/>
          </p:nvCxnSpPr>
          <p:spPr>
            <a:xfrm rot="10800000">
              <a:off x="7334250" y="0"/>
              <a:ext cx="4857750" cy="7620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122"/>
            <p:cNvCxnSpPr/>
            <p:nvPr/>
          </p:nvCxnSpPr>
          <p:spPr>
            <a:xfrm>
              <a:off x="11487150" y="0"/>
              <a:ext cx="704850" cy="1724025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22"/>
          <p:cNvSpPr txBox="1"/>
          <p:nvPr>
            <p:ph idx="1" type="body"/>
          </p:nvPr>
        </p:nvSpPr>
        <p:spPr>
          <a:xfrm>
            <a:off x="1341120" y="2960877"/>
            <a:ext cx="2722880" cy="351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6" name="Google Shape;506;p122"/>
          <p:cNvSpPr txBox="1"/>
          <p:nvPr>
            <p:ph idx="2" type="body"/>
          </p:nvPr>
        </p:nvSpPr>
        <p:spPr>
          <a:xfrm>
            <a:off x="1341120" y="3392035"/>
            <a:ext cx="2722880" cy="2907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22"/>
          <p:cNvSpPr txBox="1"/>
          <p:nvPr>
            <p:ph idx="3" type="body"/>
          </p:nvPr>
        </p:nvSpPr>
        <p:spPr>
          <a:xfrm>
            <a:off x="4754881" y="2960877"/>
            <a:ext cx="5516880" cy="351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8" name="Google Shape;508;p122"/>
          <p:cNvSpPr txBox="1"/>
          <p:nvPr>
            <p:ph idx="4" type="body"/>
          </p:nvPr>
        </p:nvSpPr>
        <p:spPr>
          <a:xfrm>
            <a:off x="4754881" y="3324860"/>
            <a:ext cx="5506720" cy="3031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9" name="Google Shape;509;p122"/>
          <p:cNvSpPr txBox="1"/>
          <p:nvPr>
            <p:ph idx="11" type="ftr"/>
          </p:nvPr>
        </p:nvSpPr>
        <p:spPr>
          <a:xfrm>
            <a:off x="133350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122"/>
          <p:cNvSpPr txBox="1"/>
          <p:nvPr>
            <p:ph idx="12" type="sldNum"/>
          </p:nvPr>
        </p:nvSpPr>
        <p:spPr>
          <a:xfrm>
            <a:off x="11135085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" name="Google Shape;512;p123"/>
          <p:cNvCxnSpPr/>
          <p:nvPr/>
        </p:nvCxnSpPr>
        <p:spPr>
          <a:xfrm rot="10800000">
            <a:off x="2101580" y="0"/>
            <a:ext cx="1286054" cy="390144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3" name="Google Shape;513;p123"/>
          <p:cNvSpPr txBox="1"/>
          <p:nvPr>
            <p:ph type="title"/>
          </p:nvPr>
        </p:nvSpPr>
        <p:spPr>
          <a:xfrm>
            <a:off x="5476875" y="1671639"/>
            <a:ext cx="5884027" cy="1204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123"/>
          <p:cNvSpPr txBox="1"/>
          <p:nvPr>
            <p:ph idx="12" type="sldNum"/>
          </p:nvPr>
        </p:nvSpPr>
        <p:spPr>
          <a:xfrm>
            <a:off x="11026493" y="6356349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123"/>
          <p:cNvSpPr txBox="1"/>
          <p:nvPr>
            <p:ph idx="1" type="body"/>
          </p:nvPr>
        </p:nvSpPr>
        <p:spPr>
          <a:xfrm>
            <a:off x="5453725" y="3660774"/>
            <a:ext cx="5907176" cy="2536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16" name="Google Shape;516;p123"/>
          <p:cNvGrpSpPr/>
          <p:nvPr/>
        </p:nvGrpSpPr>
        <p:grpSpPr>
          <a:xfrm>
            <a:off x="0" y="-33402"/>
            <a:ext cx="4057322" cy="6894576"/>
            <a:chOff x="-51379" y="-27432"/>
            <a:chExt cx="5505105" cy="6894576"/>
          </a:xfrm>
        </p:grpSpPr>
        <p:sp>
          <p:nvSpPr>
            <p:cNvPr id="517" name="Google Shape;517;p123"/>
            <p:cNvSpPr/>
            <p:nvPr/>
          </p:nvSpPr>
          <p:spPr>
            <a:xfrm flipH="1">
              <a:off x="-51378" y="-18288"/>
              <a:ext cx="5505104" cy="6885432"/>
            </a:xfrm>
            <a:prstGeom prst="parallelogram">
              <a:avLst>
                <a:gd fmla="val 5321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23"/>
            <p:cNvSpPr/>
            <p:nvPr/>
          </p:nvSpPr>
          <p:spPr>
            <a:xfrm>
              <a:off x="-51379" y="-27432"/>
              <a:ext cx="3039675" cy="68854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23"/>
            <p:cNvSpPr/>
            <p:nvPr/>
          </p:nvSpPr>
          <p:spPr>
            <a:xfrm>
              <a:off x="-51379" y="4835951"/>
              <a:ext cx="965779" cy="2022049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123"/>
          <p:cNvSpPr txBox="1"/>
          <p:nvPr>
            <p:ph idx="11" type="ftr"/>
          </p:nvPr>
        </p:nvSpPr>
        <p:spPr>
          <a:xfrm>
            <a:off x="825500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23"/>
          <p:cNvCxnSpPr/>
          <p:nvPr/>
        </p:nvCxnSpPr>
        <p:spPr>
          <a:xfrm rot="10800000">
            <a:off x="1" y="-8148"/>
            <a:ext cx="3728809" cy="1062926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0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1">
  <p:cSld name="Table 1"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4"/>
          <p:cNvSpPr txBox="1"/>
          <p:nvPr>
            <p:ph type="title"/>
          </p:nvPr>
        </p:nvSpPr>
        <p:spPr>
          <a:xfrm>
            <a:off x="838202" y="895350"/>
            <a:ext cx="3247662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24"/>
          <p:cNvSpPr txBox="1"/>
          <p:nvPr>
            <p:ph idx="1" type="body"/>
          </p:nvPr>
        </p:nvSpPr>
        <p:spPr>
          <a:xfrm>
            <a:off x="838200" y="2813050"/>
            <a:ext cx="3247662" cy="32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24"/>
          <p:cNvSpPr txBox="1"/>
          <p:nvPr>
            <p:ph idx="11" type="ftr"/>
          </p:nvPr>
        </p:nvSpPr>
        <p:spPr>
          <a:xfrm>
            <a:off x="731615" y="6356350"/>
            <a:ext cx="38192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124"/>
          <p:cNvSpPr txBox="1"/>
          <p:nvPr>
            <p:ph idx="12" type="sldNum"/>
          </p:nvPr>
        </p:nvSpPr>
        <p:spPr>
          <a:xfrm>
            <a:off x="10373350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7" name="Google Shape;527;p124"/>
          <p:cNvGrpSpPr/>
          <p:nvPr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528" name="Google Shape;528;p124"/>
            <p:cNvCxnSpPr/>
            <p:nvPr/>
          </p:nvCxnSpPr>
          <p:spPr>
            <a:xfrm flipH="1">
              <a:off x="0" y="0"/>
              <a:ext cx="1238250" cy="3105150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" name="Google Shape;529;p124"/>
            <p:cNvCxnSpPr/>
            <p:nvPr/>
          </p:nvCxnSpPr>
          <p:spPr>
            <a:xfrm flipH="1">
              <a:off x="0" y="0"/>
              <a:ext cx="2238376" cy="2476500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48" name="Google Shape;48;p36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9" name="Google Shape;4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6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1" name="Google Shape;51;p36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2" name="Google Shape;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6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6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6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on a black background&#10;&#10;AI-generated content may be incorrect." id="58" name="Google Shape;5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chemeClr val="accent6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25"/>
          <p:cNvSpPr txBox="1"/>
          <p:nvPr>
            <p:ph type="title"/>
          </p:nvPr>
        </p:nvSpPr>
        <p:spPr>
          <a:xfrm>
            <a:off x="838201" y="337193"/>
            <a:ext cx="5655197" cy="1997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125"/>
          <p:cNvSpPr txBox="1"/>
          <p:nvPr>
            <p:ph idx="1" type="body"/>
          </p:nvPr>
        </p:nvSpPr>
        <p:spPr>
          <a:xfrm>
            <a:off x="838200" y="2705178"/>
            <a:ext cx="5733772" cy="448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3" name="Google Shape;533;p125"/>
          <p:cNvSpPr txBox="1"/>
          <p:nvPr>
            <p:ph idx="2" type="body"/>
          </p:nvPr>
        </p:nvSpPr>
        <p:spPr>
          <a:xfrm>
            <a:off x="838200" y="3154166"/>
            <a:ext cx="5733773" cy="3032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125"/>
          <p:cNvSpPr txBox="1"/>
          <p:nvPr>
            <p:ph idx="3" type="body"/>
          </p:nvPr>
        </p:nvSpPr>
        <p:spPr>
          <a:xfrm>
            <a:off x="7887109" y="2705178"/>
            <a:ext cx="3943627" cy="44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5" name="Google Shape;535;p125"/>
          <p:cNvSpPr txBox="1"/>
          <p:nvPr>
            <p:ph idx="4" type="body"/>
          </p:nvPr>
        </p:nvSpPr>
        <p:spPr>
          <a:xfrm>
            <a:off x="7887108" y="3164868"/>
            <a:ext cx="3943627" cy="3032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p125"/>
          <p:cNvSpPr txBox="1"/>
          <p:nvPr>
            <p:ph idx="11" type="ftr"/>
          </p:nvPr>
        </p:nvSpPr>
        <p:spPr>
          <a:xfrm>
            <a:off x="843986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25"/>
          <p:cNvSpPr txBox="1"/>
          <p:nvPr>
            <p:ph idx="12" type="sldNum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8" name="Google Shape;538;p125"/>
          <p:cNvPicPr preferRelativeResize="0"/>
          <p:nvPr/>
        </p:nvPicPr>
        <p:blipFill rotWithShape="1">
          <a:blip r:embed="rId2">
            <a:alphaModFix/>
          </a:blip>
          <a:srcRect b="73496" l="18645" r="28732" t="319"/>
          <a:stretch/>
        </p:blipFill>
        <p:spPr>
          <a:xfrm flipH="1" rot="10800000">
            <a:off x="6308436" y="-11"/>
            <a:ext cx="5883564" cy="23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 type="title">
  <p:cSld name="TITLE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6"/>
          <p:cNvSpPr txBox="1"/>
          <p:nvPr>
            <p:ph type="ctrTitle"/>
          </p:nvPr>
        </p:nvSpPr>
        <p:spPr>
          <a:xfrm>
            <a:off x="4267200" y="1615737"/>
            <a:ext cx="4179570" cy="1524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26"/>
          <p:cNvSpPr txBox="1"/>
          <p:nvPr>
            <p:ph idx="1" type="subTitle"/>
          </p:nvPr>
        </p:nvSpPr>
        <p:spPr>
          <a:xfrm>
            <a:off x="4267200" y="3238104"/>
            <a:ext cx="4179570" cy="285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42" name="Google Shape;542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176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26"/>
          <p:cNvSpPr txBox="1"/>
          <p:nvPr>
            <p:ph idx="11" type="ftr"/>
          </p:nvPr>
        </p:nvSpPr>
        <p:spPr>
          <a:xfrm>
            <a:off x="4267200" y="6356351"/>
            <a:ext cx="41795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26"/>
          <p:cNvSpPr txBox="1"/>
          <p:nvPr>
            <p:ph idx="12" type="sldNum"/>
          </p:nvPr>
        </p:nvSpPr>
        <p:spPr>
          <a:xfrm>
            <a:off x="10284824" y="6372861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127"/>
          <p:cNvPicPr preferRelativeResize="0"/>
          <p:nvPr/>
        </p:nvPicPr>
        <p:blipFill rotWithShape="1">
          <a:blip r:embed="rId2">
            <a:alphaModFix/>
          </a:blip>
          <a:srcRect b="82969" l="0" r="0" t="0"/>
          <a:stretch/>
        </p:blipFill>
        <p:spPr>
          <a:xfrm>
            <a:off x="3459003" y="5609996"/>
            <a:ext cx="7328137" cy="1248005"/>
          </a:xfrm>
          <a:custGeom>
            <a:rect b="b" l="l" r="r" t="t"/>
            <a:pathLst>
              <a:path extrusionOk="0" h="1912980" w="7328137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547" name="Google Shape;547;p127"/>
          <p:cNvGrpSpPr/>
          <p:nvPr/>
        </p:nvGrpSpPr>
        <p:grpSpPr>
          <a:xfrm rot="10800000">
            <a:off x="9829618" y="0"/>
            <a:ext cx="2133966" cy="2133966"/>
            <a:chOff x="9654699" y="2229295"/>
            <a:chExt cx="2133966" cy="2133966"/>
          </a:xfrm>
        </p:grpSpPr>
        <p:sp>
          <p:nvSpPr>
            <p:cNvPr id="548" name="Google Shape;548;p127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27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127"/>
          <p:cNvSpPr txBox="1"/>
          <p:nvPr>
            <p:ph type="title"/>
          </p:nvPr>
        </p:nvSpPr>
        <p:spPr>
          <a:xfrm>
            <a:off x="813816" y="621792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7"/>
          <p:cNvSpPr txBox="1"/>
          <p:nvPr>
            <p:ph idx="1" type="body"/>
          </p:nvPr>
        </p:nvSpPr>
        <p:spPr>
          <a:xfrm>
            <a:off x="813816" y="2948153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127"/>
          <p:cNvSpPr txBox="1"/>
          <p:nvPr>
            <p:ph idx="2" type="body"/>
          </p:nvPr>
        </p:nvSpPr>
        <p:spPr>
          <a:xfrm>
            <a:off x="6421716" y="2948153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127"/>
          <p:cNvSpPr txBox="1"/>
          <p:nvPr>
            <p:ph idx="12" type="sldNum"/>
          </p:nvPr>
        </p:nvSpPr>
        <p:spPr>
          <a:xfrm>
            <a:off x="9415539" y="646121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2">
  <p:cSld name="1_Two Content 2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28"/>
          <p:cNvPicPr preferRelativeResize="0"/>
          <p:nvPr/>
        </p:nvPicPr>
        <p:blipFill rotWithShape="1">
          <a:blip r:embed="rId2">
            <a:alphaModFix/>
          </a:blip>
          <a:srcRect b="86709" l="22647" r="0" t="0"/>
          <a:stretch/>
        </p:blipFill>
        <p:spPr>
          <a:xfrm>
            <a:off x="-1" y="5946506"/>
            <a:ext cx="5304866" cy="911495"/>
          </a:xfrm>
          <a:custGeom>
            <a:rect b="b" l="l" r="r" t="t"/>
            <a:pathLst>
              <a:path extrusionOk="0" h="1912980" w="5304866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56" name="Google Shape;556;p128"/>
          <p:cNvSpPr/>
          <p:nvPr/>
        </p:nvSpPr>
        <p:spPr>
          <a:xfrm>
            <a:off x="10497681" y="0"/>
            <a:ext cx="1694321" cy="2692400"/>
          </a:xfrm>
          <a:custGeom>
            <a:rect b="b" l="l" r="r" t="t"/>
            <a:pathLst>
              <a:path extrusionOk="0" h="2692400" w="1694321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8"/>
          <p:cNvSpPr txBox="1"/>
          <p:nvPr>
            <p:ph type="title"/>
          </p:nvPr>
        </p:nvSpPr>
        <p:spPr>
          <a:xfrm>
            <a:off x="811185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28"/>
          <p:cNvSpPr txBox="1"/>
          <p:nvPr>
            <p:ph idx="1" type="body"/>
          </p:nvPr>
        </p:nvSpPr>
        <p:spPr>
          <a:xfrm>
            <a:off x="811185" y="30670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8"/>
          <p:cNvSpPr txBox="1"/>
          <p:nvPr>
            <p:ph idx="2" type="body"/>
          </p:nvPr>
        </p:nvSpPr>
        <p:spPr>
          <a:xfrm>
            <a:off x="7861301" y="3067050"/>
            <a:ext cx="351951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8"/>
          <p:cNvSpPr txBox="1"/>
          <p:nvPr>
            <p:ph idx="12" type="sldNum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29"/>
          <p:cNvPicPr preferRelativeResize="0"/>
          <p:nvPr/>
        </p:nvPicPr>
        <p:blipFill rotWithShape="1">
          <a:blip r:embed="rId2">
            <a:alphaModFix/>
          </a:blip>
          <a:srcRect b="67254" l="45028" r="0" t="0"/>
          <a:stretch/>
        </p:blipFill>
        <p:spPr>
          <a:xfrm>
            <a:off x="0" y="4612249"/>
            <a:ext cx="3769950" cy="2245753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63" name="Google Shape;563;p129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4" name="Google Shape;564;p129"/>
          <p:cNvSpPr txBox="1"/>
          <p:nvPr>
            <p:ph type="title"/>
          </p:nvPr>
        </p:nvSpPr>
        <p:spPr>
          <a:xfrm>
            <a:off x="811184" y="621973"/>
            <a:ext cx="730908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129"/>
          <p:cNvSpPr txBox="1"/>
          <p:nvPr>
            <p:ph idx="12" type="sldNum"/>
          </p:nvPr>
        </p:nvSpPr>
        <p:spPr>
          <a:xfrm>
            <a:off x="9356655" y="64665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30"/>
          <p:cNvSpPr/>
          <p:nvPr/>
        </p:nvSpPr>
        <p:spPr>
          <a:xfrm>
            <a:off x="2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DC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30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3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1_Two Content 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84204" y="4586287"/>
            <a:ext cx="1574573" cy="2271713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1"/>
          <p:cNvSpPr/>
          <p:nvPr/>
        </p:nvSpPr>
        <p:spPr>
          <a:xfrm rot="10800000">
            <a:off x="813817" y="2184401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31"/>
          <p:cNvSpPr txBox="1"/>
          <p:nvPr>
            <p:ph type="title"/>
          </p:nvPr>
        </p:nvSpPr>
        <p:spPr>
          <a:xfrm>
            <a:off x="813816" y="605156"/>
            <a:ext cx="10571734" cy="1160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31"/>
          <p:cNvSpPr txBox="1"/>
          <p:nvPr>
            <p:ph idx="1" type="body"/>
          </p:nvPr>
        </p:nvSpPr>
        <p:spPr>
          <a:xfrm>
            <a:off x="3835401" y="2185128"/>
            <a:ext cx="2736849" cy="4067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131"/>
          <p:cNvSpPr txBox="1"/>
          <p:nvPr>
            <p:ph idx="2" type="body"/>
          </p:nvPr>
        </p:nvSpPr>
        <p:spPr>
          <a:xfrm>
            <a:off x="7221565" y="2184400"/>
            <a:ext cx="4156619" cy="40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31"/>
          <p:cNvSpPr txBox="1"/>
          <p:nvPr>
            <p:ph idx="12" type="sldNum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131"/>
          <p:cNvSpPr txBox="1"/>
          <p:nvPr/>
        </p:nvSpPr>
        <p:spPr>
          <a:xfrm>
            <a:off x="9875521" y="6446612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4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4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2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32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2" name="Google Shape;592;p13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13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3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3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133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8" name="Google Shape;598;p13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13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13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0" name="Google Shape;60;p37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1" name="Google Shape;61;p37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2" name="Google Shape;62;p37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3" name="Google Shape;63;p37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4" name="Google Shape;6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65" name="Google Shape;65;p37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37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2" type="sldNum"/>
          </p:nvPr>
        </p:nvSpPr>
        <p:spPr>
          <a:xfrm>
            <a:off x="11091862" y="6442637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on a black background&#10;&#10;AI-generated content may be incorrect." id="69" name="Google Shape;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34"/>
          <p:cNvSpPr txBox="1"/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Quattrocento Sans"/>
              <a:buNone/>
              <a:defRPr b="1" sz="2667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134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4" name="Google Shape;604;p13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13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3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135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10" name="Google Shape;610;p135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3245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11" name="Google Shape;611;p13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13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3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6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136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617" name="Google Shape;617;p136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618" name="Google Shape;618;p136"/>
          <p:cNvSpPr txBox="1"/>
          <p:nvPr>
            <p:ph idx="3" type="body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b="1" sz="1333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4pPr>
            <a:lvl5pPr indent="-228600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5pPr>
            <a:lvl6pPr indent="-228600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6pPr>
            <a:lvl7pPr indent="-228600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7pPr>
            <a:lvl8pPr indent="-228600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8pPr>
            <a:lvl9pPr indent="-228600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b="1" sz="1067"/>
            </a:lvl9pPr>
          </a:lstStyle>
          <a:p/>
        </p:txBody>
      </p:sp>
      <p:sp>
        <p:nvSpPr>
          <p:cNvPr id="619" name="Google Shape;619;p136"/>
          <p:cNvSpPr txBox="1"/>
          <p:nvPr>
            <p:ph idx="4" type="body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3245" lvl="1" marL="914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6354" lvl="3" marL="1828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indent="-296354" lvl="4" marL="22860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indent="-296354" lvl="5" marL="27432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indent="-296354" lvl="6" marL="32004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indent="-296354" lvl="7" marL="3657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indent="-296354" lvl="8" marL="41148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/>
        </p:txBody>
      </p:sp>
      <p:sp>
        <p:nvSpPr>
          <p:cNvPr id="620" name="Google Shape;620;p13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13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13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7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13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3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13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38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Quattrocento Sans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38"/>
          <p:cNvSpPr txBox="1"/>
          <p:nvPr>
            <p:ph idx="1" type="body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indent="-347154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3245" lvl="3" marL="1828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indent="-313245" lvl="4" marL="22860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indent="-313245" lvl="5" marL="27432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indent="-313245" lvl="6" marL="32004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indent="-313245" lvl="7" marL="3657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indent="-313245" lvl="8" marL="41148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/>
        </p:txBody>
      </p:sp>
      <p:sp>
        <p:nvSpPr>
          <p:cNvPr id="631" name="Google Shape;631;p138"/>
          <p:cNvSpPr txBox="1"/>
          <p:nvPr>
            <p:ph idx="2" type="body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32" name="Google Shape;632;p13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13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13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39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Quattrocento Sans"/>
              <a:buNone/>
              <a:defRPr b="1" sz="13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39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139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indent="-228600" lvl="1" marL="914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indent="-228600" lvl="3" marL="1828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39" name="Google Shape;639;p13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13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13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4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140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14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14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14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41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141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4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14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14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 type="title">
  <p:cSld name="TITLE">
    <p:bg>
      <p:bgPr>
        <a:solidFill>
          <a:schemeClr val="accent6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7"/>
          <p:cNvSpPr/>
          <p:nvPr/>
        </p:nvSpPr>
        <p:spPr>
          <a:xfrm>
            <a:off x="22574" y="-38183"/>
            <a:ext cx="8948739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61" name="Google Shape;661;p47"/>
          <p:cNvSpPr/>
          <p:nvPr/>
        </p:nvSpPr>
        <p:spPr>
          <a:xfrm>
            <a:off x="7538625" y="-25041"/>
            <a:ext cx="4653375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62" name="Google Shape;6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7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66" name="Google Shape;666;p61"/>
          <p:cNvSpPr/>
          <p:nvPr/>
        </p:nvSpPr>
        <p:spPr>
          <a:xfrm>
            <a:off x="1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7" name="Google Shape;667;p61"/>
          <p:cNvSpPr/>
          <p:nvPr/>
        </p:nvSpPr>
        <p:spPr>
          <a:xfrm>
            <a:off x="1600202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8" name="Google Shape;668;p61"/>
          <p:cNvSpPr/>
          <p:nvPr/>
        </p:nvSpPr>
        <p:spPr>
          <a:xfrm>
            <a:off x="2795589" y="0"/>
            <a:ext cx="6803143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9" name="Google Shape;669;p61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61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48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" name="Google Shape;73;p48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" name="Google Shape;74;p48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48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A logo on a black background&#10;&#10;AI-generated content may be incorrect." id="78" name="Google Shape;7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869" y="6171747"/>
            <a:ext cx="1058003" cy="5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62"/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673" name="Google Shape;673;p62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74" name="Google Shape;674;p62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75" name="Google Shape;675;p62"/>
          <p:cNvGrpSpPr/>
          <p:nvPr/>
        </p:nvGrpSpPr>
        <p:grpSpPr>
          <a:xfrm rot="10800000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676" name="Google Shape;676;p62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77" name="Google Shape;677;p62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678" name="Google Shape;678;p62"/>
          <p:cNvSpPr/>
          <p:nvPr/>
        </p:nvSpPr>
        <p:spPr>
          <a:xfrm>
            <a:off x="7642519" y="4577660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9" name="Google Shape;679;p62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62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3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3" name="Google Shape;683;p63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4" name="Google Shape;684;p63"/>
          <p:cNvSpPr/>
          <p:nvPr/>
        </p:nvSpPr>
        <p:spPr>
          <a:xfrm>
            <a:off x="2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5" name="Google Shape;685;p63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63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7" name="Google Shape;687;p63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8" name="Google Shape;688;p63"/>
          <p:cNvSpPr/>
          <p:nvPr/>
        </p:nvSpPr>
        <p:spPr>
          <a:xfrm>
            <a:off x="2" y="871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1" name="Google Shape;691;p64"/>
          <p:cNvSpPr/>
          <p:nvPr/>
        </p:nvSpPr>
        <p:spPr>
          <a:xfrm>
            <a:off x="7610253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2" name="Google Shape;692;p64"/>
          <p:cNvSpPr/>
          <p:nvPr/>
        </p:nvSpPr>
        <p:spPr>
          <a:xfrm>
            <a:off x="9883919" y="4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3" name="Google Shape;693;p64"/>
          <p:cNvSpPr/>
          <p:nvPr/>
        </p:nvSpPr>
        <p:spPr>
          <a:xfrm>
            <a:off x="8395731" y="4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4" name="Google Shape;694;p64"/>
          <p:cNvSpPr/>
          <p:nvPr/>
        </p:nvSpPr>
        <p:spPr>
          <a:xfrm>
            <a:off x="1390855" y="3130664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882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5" name="Google Shape;695;p6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6" name="Google Shape;696;p6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6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8F8F8"/>
              </a:buClr>
              <a:buSzPts val="1500"/>
              <a:buNone/>
              <a:defRPr sz="1500">
                <a:solidFill>
                  <a:srgbClr val="F8F8F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8F8F8"/>
              </a:buClr>
              <a:buSzPts val="1350"/>
              <a:buNone/>
              <a:defRPr sz="1350">
                <a:solidFill>
                  <a:srgbClr val="F8F8F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8F8F8"/>
              </a:buClr>
              <a:buSzPts val="1200"/>
              <a:buNone/>
              <a:defRPr sz="1200">
                <a:solidFill>
                  <a:srgbClr val="F8F8F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0" name="Google Shape;700;p6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65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65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6"/>
          <p:cNvSpPr/>
          <p:nvPr/>
        </p:nvSpPr>
        <p:spPr>
          <a:xfrm>
            <a:off x="9866106" y="0"/>
            <a:ext cx="2325895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5" name="Google Shape;705;p6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66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66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7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75"/>
              <a:buFont typeface="Arial"/>
              <a:buNone/>
              <a:defRPr b="1" sz="2475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67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67"/>
          <p:cNvSpPr txBox="1"/>
          <p:nvPr>
            <p:ph idx="2" type="body"/>
          </p:nvPr>
        </p:nvSpPr>
        <p:spPr>
          <a:xfrm>
            <a:off x="4389121" y="4308477"/>
            <a:ext cx="3932239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67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713" name="Google Shape;713;p67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4" name="Google Shape;714;p67"/>
          <p:cNvSpPr/>
          <p:nvPr/>
        </p:nvSpPr>
        <p:spPr>
          <a:xfrm>
            <a:off x="-9414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15" name="Google Shape;715;p67"/>
          <p:cNvSpPr/>
          <p:nvPr/>
        </p:nvSpPr>
        <p:spPr>
          <a:xfrm>
            <a:off x="2543869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6" name="Google Shape;716;p67"/>
          <p:cNvSpPr/>
          <p:nvPr/>
        </p:nvSpPr>
        <p:spPr>
          <a:xfrm flipH="1">
            <a:off x="2535251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7" name="Google Shape;717;p67"/>
          <p:cNvSpPr/>
          <p:nvPr/>
        </p:nvSpPr>
        <p:spPr>
          <a:xfrm flipH="1">
            <a:off x="-10617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8" name="Google Shape;718;p67"/>
          <p:cNvSpPr txBox="1"/>
          <p:nvPr>
            <p:ph idx="12" type="sldNum"/>
          </p:nvPr>
        </p:nvSpPr>
        <p:spPr>
          <a:xfrm>
            <a:off x="10997619" y="628192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8"/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1" name="Google Shape;721;p68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2" name="Google Shape;722;p68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3" name="Google Shape;723;p68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4" name="Google Shape;724;p68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5" name="Google Shape;725;p68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68"/>
          <p:cNvSpPr txBox="1"/>
          <p:nvPr>
            <p:ph idx="12" type="sldNum"/>
          </p:nvPr>
        </p:nvSpPr>
        <p:spPr>
          <a:xfrm>
            <a:off x="11065533" y="6413863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7" name="Google Shape;727;p68"/>
          <p:cNvSpPr txBox="1"/>
          <p:nvPr>
            <p:ph idx="1" type="body"/>
          </p:nvPr>
        </p:nvSpPr>
        <p:spPr>
          <a:xfrm>
            <a:off x="68533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28" name="Google Shape;728;p68"/>
          <p:cNvSpPr/>
          <p:nvPr>
            <p:ph idx="2" type="pic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9" name="Google Shape;729;p68"/>
          <p:cNvSpPr txBox="1"/>
          <p:nvPr>
            <p:ph idx="3" type="body"/>
          </p:nvPr>
        </p:nvSpPr>
        <p:spPr>
          <a:xfrm>
            <a:off x="73105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68"/>
          <p:cNvSpPr txBox="1"/>
          <p:nvPr>
            <p:ph idx="4" type="body"/>
          </p:nvPr>
        </p:nvSpPr>
        <p:spPr>
          <a:xfrm>
            <a:off x="2900911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31" name="Google Shape;731;p68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732" name="Google Shape;732;p68"/>
          <p:cNvSpPr txBox="1"/>
          <p:nvPr>
            <p:ph idx="6" type="body"/>
          </p:nvPr>
        </p:nvSpPr>
        <p:spPr>
          <a:xfrm>
            <a:off x="2946631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68"/>
          <p:cNvSpPr txBox="1"/>
          <p:nvPr>
            <p:ph idx="7" type="body"/>
          </p:nvPr>
        </p:nvSpPr>
        <p:spPr>
          <a:xfrm>
            <a:off x="5116484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34" name="Google Shape;734;p68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35" name="Google Shape;735;p68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68"/>
          <p:cNvSpPr txBox="1"/>
          <p:nvPr>
            <p:ph idx="13" type="body"/>
          </p:nvPr>
        </p:nvSpPr>
        <p:spPr>
          <a:xfrm>
            <a:off x="7332057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37" name="Google Shape;737;p68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738" name="Google Shape;738;p68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68"/>
          <p:cNvSpPr txBox="1"/>
          <p:nvPr>
            <p:ph idx="16" type="body"/>
          </p:nvPr>
        </p:nvSpPr>
        <p:spPr>
          <a:xfrm>
            <a:off x="954762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40" name="Google Shape;740;p68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41" name="Google Shape;741;p68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9"/>
          <p:cNvSpPr/>
          <p:nvPr/>
        </p:nvSpPr>
        <p:spPr>
          <a:xfrm>
            <a:off x="0" y="0"/>
            <a:ext cx="2838451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4" name="Google Shape;744;p69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5" name="Google Shape;745;p69"/>
          <p:cNvSpPr/>
          <p:nvPr/>
        </p:nvSpPr>
        <p:spPr>
          <a:xfrm>
            <a:off x="2" y="3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6" name="Google Shape;746;p69"/>
          <p:cNvSpPr txBox="1"/>
          <p:nvPr>
            <p:ph type="title"/>
          </p:nvPr>
        </p:nvSpPr>
        <p:spPr>
          <a:xfrm>
            <a:off x="1458332" y="142333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69"/>
          <p:cNvSpPr txBox="1"/>
          <p:nvPr>
            <p:ph idx="12" type="sldNum"/>
          </p:nvPr>
        </p:nvSpPr>
        <p:spPr>
          <a:xfrm>
            <a:off x="11057983" y="645740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748" name="Google Shape;748;p69"/>
          <p:cNvSpPr/>
          <p:nvPr/>
        </p:nvSpPr>
        <p:spPr>
          <a:xfrm>
            <a:off x="1458332" y="590135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9" name="Google Shape;749;p69"/>
          <p:cNvSpPr txBox="1"/>
          <p:nvPr>
            <p:ph idx="1" type="body"/>
          </p:nvPr>
        </p:nvSpPr>
        <p:spPr>
          <a:xfrm>
            <a:off x="68533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0" name="Google Shape;750;p69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1" name="Google Shape;751;p69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2" name="Google Shape;752;p69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3" name="Google Shape;753;p69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4" name="Google Shape;754;p69"/>
          <p:cNvSpPr txBox="1"/>
          <p:nvPr>
            <p:ph idx="6" type="body"/>
          </p:nvPr>
        </p:nvSpPr>
        <p:spPr>
          <a:xfrm>
            <a:off x="68533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5" name="Google Shape;755;p69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6" name="Google Shape;756;p69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7" name="Google Shape;757;p69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8" name="Google Shape;758;p69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59" name="Google Shape;759;p69"/>
          <p:cNvCxnSpPr/>
          <p:nvPr/>
        </p:nvCxnSpPr>
        <p:spPr>
          <a:xfrm>
            <a:off x="739399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AEBB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0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762" name="Google Shape;762;p70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763" name="Google Shape;76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0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65" name="Google Shape;765;p70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766" name="Google Shape;76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70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68" name="Google Shape;768;p70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70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0" name="Google Shape;770;p70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1" name="Google Shape;771;p70"/>
          <p:cNvSpPr txBox="1"/>
          <p:nvPr>
            <p:ph idx="12" type="sldNum"/>
          </p:nvPr>
        </p:nvSpPr>
        <p:spPr>
          <a:xfrm>
            <a:off x="11204448" y="6559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1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71"/>
          <p:cNvSpPr txBox="1"/>
          <p:nvPr>
            <p:ph idx="12" type="sldNum"/>
          </p:nvPr>
        </p:nvSpPr>
        <p:spPr>
          <a:xfrm>
            <a:off x="11141964" y="651052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5" name="Google Shape;775;p71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6" name="Google Shape;776;p71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777" name="Google Shape;777;p71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71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9" name="Google Shape;779;p71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80" name="Google Shape;780;p71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1" name="Google Shape;781;p71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82" name="Google Shape;782;p71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783" name="Google Shape;783;p71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" name="Google Shape;81;p4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" type="body"/>
          </p:nvPr>
        </p:nvSpPr>
        <p:spPr>
          <a:xfrm>
            <a:off x="536448" y="2102966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785" name="Google Shape;785;p72"/>
          <p:cNvSpPr/>
          <p:nvPr/>
        </p:nvSpPr>
        <p:spPr>
          <a:xfrm>
            <a:off x="8758239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86" name="Google Shape;786;p72"/>
          <p:cNvSpPr/>
          <p:nvPr/>
        </p:nvSpPr>
        <p:spPr>
          <a:xfrm>
            <a:off x="8758239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87" name="Google Shape;787;p72"/>
          <p:cNvSpPr/>
          <p:nvPr/>
        </p:nvSpPr>
        <p:spPr>
          <a:xfrm flipH="1" rot="10800000">
            <a:off x="9991725" y="1247777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88" name="Google Shape;788;p72"/>
          <p:cNvSpPr/>
          <p:nvPr/>
        </p:nvSpPr>
        <p:spPr>
          <a:xfrm flipH="1" rot="10800000">
            <a:off x="-20085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789" name="Google Shape;78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790" name="Google Shape;790;p72"/>
          <p:cNvSpPr/>
          <p:nvPr/>
        </p:nvSpPr>
        <p:spPr>
          <a:xfrm>
            <a:off x="1707960" y="566761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1" name="Google Shape;791;p72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72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3" name="Google Shape;793;p72"/>
          <p:cNvSpPr txBox="1"/>
          <p:nvPr>
            <p:ph idx="12" type="sldNum"/>
          </p:nvPr>
        </p:nvSpPr>
        <p:spPr>
          <a:xfrm>
            <a:off x="10104310" y="646005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795" name="Google Shape;795;p73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796" name="Google Shape;79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3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798" name="Google Shape;798;p73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799" name="Google Shape;79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73"/>
          <p:cNvSpPr txBox="1"/>
          <p:nvPr>
            <p:ph idx="12" type="sldNum"/>
          </p:nvPr>
        </p:nvSpPr>
        <p:spPr>
          <a:xfrm>
            <a:off x="11111266" y="6514003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1" name="Google Shape;801;p73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73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3" name="Google Shape;803;p73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4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6" name="Google Shape;806;p74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7" name="Google Shape;807;p7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03111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74"/>
          <p:cNvSpPr txBox="1"/>
          <p:nvPr>
            <p:ph idx="12" type="sldNum"/>
          </p:nvPr>
        </p:nvSpPr>
        <p:spPr>
          <a:xfrm>
            <a:off x="11070586" y="637902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5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1" name="Google Shape;811;p75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2" name="Google Shape;812;p75"/>
          <p:cNvSpPr txBox="1"/>
          <p:nvPr>
            <p:ph idx="12" type="sldNum"/>
          </p:nvPr>
        </p:nvSpPr>
        <p:spPr>
          <a:xfrm>
            <a:off x="10962785" y="6239691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5" name="Google Shape;815;p7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76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17" name="Google Shape;817;p7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18" name="Google Shape;818;p76"/>
          <p:cNvSpPr txBox="1"/>
          <p:nvPr>
            <p:ph idx="12" type="sldNum"/>
          </p:nvPr>
        </p:nvSpPr>
        <p:spPr>
          <a:xfrm>
            <a:off x="11070586" y="639644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7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1" name="Google Shape;821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2" name="Google Shape;822;p77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3" name="Google Shape;823;p7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24" name="Google Shape;824;p77"/>
          <p:cNvSpPr txBox="1"/>
          <p:nvPr>
            <p:ph idx="12" type="sldNum"/>
          </p:nvPr>
        </p:nvSpPr>
        <p:spPr>
          <a:xfrm>
            <a:off x="11070586" y="637902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3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7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5.xml"/><Relationship Id="rId6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and red logo&#10;&#10;AI-generated content may be incorrect." id="9" name="Google Shape;9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3850" y="6163490"/>
            <a:ext cx="1070997" cy="5453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8" name="Google Shape;23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9" name="Google Shape;23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40" name="Google Shape;24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Quattrocento Sans"/>
              <a:buNone/>
              <a:defRPr b="0" i="0" sz="29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4" name="Google Shape;374;p40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4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4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4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and red logo&#10;&#10;AI-generated content may be incorrect." id="378" name="Google Shape;378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5600" y="6079949"/>
            <a:ext cx="1168400" cy="5949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0" name="Google Shape;450;p42"/>
          <p:cNvSpPr txBox="1"/>
          <p:nvPr>
            <p:ph idx="1" type="body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4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4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Quattrocento Sans"/>
              <a:buNone/>
              <a:defRPr b="0" i="0" sz="29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0" name="Google Shape;580;p44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4045" lvl="0" marL="457200" marR="0" rtl="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7154" lvl="1" marL="914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b="0" i="0" sz="1867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3245" lvl="3" marL="1828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b="0" i="0" sz="13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3245" lvl="4" marL="22860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b="0" i="0" sz="1333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3245" lvl="5" marL="27432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4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4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and red logo&#10;&#10;AI-generated content may be incorrect." id="584" name="Google Shape;584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5600" y="6079949"/>
            <a:ext cx="1168400" cy="5949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on a black background&#10;&#10;AI-generated content may be incorrect." id="655" name="Google Shape;655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278" y="6240544"/>
            <a:ext cx="1114318" cy="56741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 Black"/>
              <a:buNone/>
              <a:defRPr b="1" i="0" sz="3300" u="none" cap="none" strike="noStrik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7" name="Google Shape;657;p46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58" name="Google Shape;658;p46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Relationship Id="rId5" Type="http://schemas.openxmlformats.org/officeDocument/2006/relationships/image" Target="../media/image32.png"/><Relationship Id="rId6" Type="http://schemas.openxmlformats.org/officeDocument/2006/relationships/image" Target="../media/image25.png"/><Relationship Id="rId7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32.png"/><Relationship Id="rId6" Type="http://schemas.openxmlformats.org/officeDocument/2006/relationships/hyperlink" Target="https://www.atlantapublicschools.us/cms/lib/GA01000924/Centricity/Domain/18889/APS_TaskForce1_05082025.pdf" TargetMode="External"/><Relationship Id="rId7" Type="http://schemas.openxmlformats.org/officeDocument/2006/relationships/hyperlink" Target="https://www.atlantapublicschools.us/cms/lib/GA01000924/Centricity/Domain/18889/APS_TaskForce3_08052025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GO TEAM MEETING #1</a:t>
            </a:r>
            <a:br>
              <a:rPr lang="en-US"/>
            </a:br>
            <a:endParaRPr/>
          </a:p>
        </p:txBody>
      </p:sp>
      <p:sp>
        <p:nvSpPr>
          <p:cNvPr id="830" name="Google Shape;830;p1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/>
              <a:t>September 29, 2025</a:t>
            </a:r>
            <a:endParaRPr/>
          </a:p>
        </p:txBody>
      </p:sp>
      <p:pic>
        <p:nvPicPr>
          <p:cNvPr id="831" name="Google Shape;831;p1" title="Instructional logo 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364" y="5483800"/>
            <a:ext cx="6569262" cy="8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823a48642c_0_941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2" name="Google Shape;972;g3823a48642c_0_941"/>
          <p:cNvSpPr txBox="1"/>
          <p:nvPr/>
        </p:nvSpPr>
        <p:spPr>
          <a:xfrm>
            <a:off x="539496" y="162370"/>
            <a:ext cx="10671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MAP RESULTS</a:t>
            </a:r>
            <a:endParaRPr/>
          </a:p>
        </p:txBody>
      </p:sp>
      <p:pic>
        <p:nvPicPr>
          <p:cNvPr id="973" name="Google Shape;973;g3823a48642c_0_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9416"/>
            <a:ext cx="11887201" cy="285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g3823a48642c_0_9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225" y="4084153"/>
            <a:ext cx="10689384" cy="2582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9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0" name="Google Shape;980;p9"/>
          <p:cNvSpPr txBox="1"/>
          <p:nvPr/>
        </p:nvSpPr>
        <p:spPr>
          <a:xfrm>
            <a:off x="539496" y="44577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</a:t>
            </a:r>
            <a:endParaRPr/>
          </a:p>
        </p:txBody>
      </p:sp>
      <p:pic>
        <p:nvPicPr>
          <p:cNvPr id="981" name="Google Shape;981;p9" title="GMA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1826"/>
            <a:ext cx="11893725" cy="369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3823a48642c_0_924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7" name="Google Shape;987;g3823a48642c_0_924"/>
          <p:cNvSpPr txBox="1"/>
          <p:nvPr/>
        </p:nvSpPr>
        <p:spPr>
          <a:xfrm>
            <a:off x="539496" y="445770"/>
            <a:ext cx="10671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RESULTS- ELL Students</a:t>
            </a:r>
            <a:endParaRPr/>
          </a:p>
        </p:txBody>
      </p:sp>
      <p:pic>
        <p:nvPicPr>
          <p:cNvPr id="988" name="Google Shape;988;g3823a48642c_0_9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25" y="1281151"/>
            <a:ext cx="10021224" cy="41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3823a48642c_0_9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5391792"/>
            <a:ext cx="10021226" cy="52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823a48642c_0_932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5" name="Google Shape;995;g3823a48642c_0_932"/>
          <p:cNvSpPr txBox="1"/>
          <p:nvPr/>
        </p:nvSpPr>
        <p:spPr>
          <a:xfrm>
            <a:off x="-75575" y="445775"/>
            <a:ext cx="11958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3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GMAS RESULTS- </a:t>
            </a:r>
            <a:r>
              <a:rPr b="1" lang="en-US" sz="43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Exceptional Students</a:t>
            </a:r>
            <a:endParaRPr sz="1300"/>
          </a:p>
        </p:txBody>
      </p:sp>
      <p:pic>
        <p:nvPicPr>
          <p:cNvPr id="996" name="Google Shape;996;g3823a48642c_0_9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250" y="1228200"/>
            <a:ext cx="9662275" cy="44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g3823a48642c_0_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250" y="5644199"/>
            <a:ext cx="9662274" cy="49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823a48642c_0_949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3" name="Google Shape;1003;g3823a48642c_0_949"/>
          <p:cNvSpPr txBox="1"/>
          <p:nvPr/>
        </p:nvSpPr>
        <p:spPr>
          <a:xfrm>
            <a:off x="-75575" y="445775"/>
            <a:ext cx="11958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3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AP Data</a:t>
            </a:r>
            <a:endParaRPr sz="1300"/>
          </a:p>
        </p:txBody>
      </p:sp>
      <p:pic>
        <p:nvPicPr>
          <p:cNvPr id="1004" name="Google Shape;1004;g3823a48642c_0_949" title="AP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00" y="1143000"/>
            <a:ext cx="5410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3823a48642c_0_949" title="AP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813" y="4035050"/>
            <a:ext cx="6379573" cy="24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823a48642c_0_966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1" name="Google Shape;1011;g3823a48642c_0_966"/>
          <p:cNvSpPr txBox="1"/>
          <p:nvPr/>
        </p:nvSpPr>
        <p:spPr>
          <a:xfrm>
            <a:off x="-75575" y="445775"/>
            <a:ext cx="11958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3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AP Data by Demographic</a:t>
            </a:r>
            <a:endParaRPr sz="1300"/>
          </a:p>
        </p:txBody>
      </p:sp>
      <p:graphicFrame>
        <p:nvGraphicFramePr>
          <p:cNvPr id="1012" name="Google Shape;1012;g3823a48642c_0_966"/>
          <p:cNvGraphicFramePr/>
          <p:nvPr/>
        </p:nvGraphicFramePr>
        <p:xfrm>
          <a:off x="952500" y="228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{49ECE7D5-85C6-4867-8759-40C337B27ED9}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Race/ Ethnicity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2024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2025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American Indian/ Alaska 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Black or African American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Hispanic/Latino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White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592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Two or more Races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13" name="Google Shape;1013;g3823a48642c_0_966"/>
          <p:cNvSpPr txBox="1"/>
          <p:nvPr/>
        </p:nvSpPr>
        <p:spPr>
          <a:xfrm>
            <a:off x="926500" y="1556900"/>
            <a:ext cx="6781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Student Participation by Race/Ethnicity</a:t>
            </a:r>
            <a:endParaRPr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83a2f2ef64_0_3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9" name="Google Shape;1019;g383a2f2ef64_0_3"/>
          <p:cNvSpPr txBox="1"/>
          <p:nvPr/>
        </p:nvSpPr>
        <p:spPr>
          <a:xfrm>
            <a:off x="-75575" y="445775"/>
            <a:ext cx="11958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3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AP Data by Demographic</a:t>
            </a:r>
            <a:endParaRPr sz="1300"/>
          </a:p>
        </p:txBody>
      </p:sp>
      <p:graphicFrame>
        <p:nvGraphicFramePr>
          <p:cNvPr id="1020" name="Google Shape;1020;g383a2f2ef64_0_3"/>
          <p:cNvGraphicFramePr/>
          <p:nvPr/>
        </p:nvGraphicFramePr>
        <p:xfrm>
          <a:off x="952500" y="228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{49ECE7D5-85C6-4867-8759-40C337B27ED9}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Race/ Ethnicity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2024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</a:rPr>
                        <a:t>2025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8031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American Indian/ Alaska 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Black or African American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Hispanic/Latino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82%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White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84%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Two or more Races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82%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21" name="Google Shape;1021;g383a2f2ef64_0_3"/>
          <p:cNvSpPr txBox="1"/>
          <p:nvPr/>
        </p:nvSpPr>
        <p:spPr>
          <a:xfrm>
            <a:off x="952500" y="1285200"/>
            <a:ext cx="102009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Student Score by Race/Ethnicity (number indicates % of tests with  score of 3 or higher</a:t>
            </a:r>
            <a:endParaRPr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823a48642c_0_958"/>
          <p:cNvSpPr txBox="1"/>
          <p:nvPr>
            <p:ph idx="12" type="sldNum"/>
          </p:nvPr>
        </p:nvSpPr>
        <p:spPr>
          <a:xfrm>
            <a:off x="11058579" y="643617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7" name="Google Shape;1027;g3823a48642c_0_958"/>
          <p:cNvSpPr txBox="1"/>
          <p:nvPr/>
        </p:nvSpPr>
        <p:spPr>
          <a:xfrm>
            <a:off x="-75575" y="445775"/>
            <a:ext cx="119589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3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End of Pathway Assessment Data</a:t>
            </a:r>
            <a:endParaRPr sz="1300"/>
          </a:p>
        </p:txBody>
      </p:sp>
      <p:pic>
        <p:nvPicPr>
          <p:cNvPr id="1028" name="Google Shape;1028;g3823a48642c_0_958" title="EOP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900" y="1128750"/>
            <a:ext cx="8821575" cy="54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0"/>
          <p:cNvSpPr/>
          <p:nvPr/>
        </p:nvSpPr>
        <p:spPr>
          <a:xfrm>
            <a:off x="3767328" y="4438699"/>
            <a:ext cx="8025384" cy="181579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CF3"/>
              </a:gs>
              <a:gs pos="74000">
                <a:srgbClr val="FAE8A6"/>
              </a:gs>
              <a:gs pos="83000">
                <a:srgbClr val="FAE8A6"/>
              </a:gs>
              <a:gs pos="100000">
                <a:srgbClr val="FCF0C3"/>
              </a:gs>
            </a:gsLst>
            <a:lin ang="5400000" scaled="0"/>
          </a:gra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4" name="Google Shape;1034;p10"/>
          <p:cNvSpPr txBox="1"/>
          <p:nvPr>
            <p:ph type="title"/>
          </p:nvPr>
        </p:nvSpPr>
        <p:spPr>
          <a:xfrm>
            <a:off x="3767328" y="347472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>
                <a:solidFill>
                  <a:schemeClr val="accent4"/>
                </a:solidFill>
              </a:rPr>
              <a:t>GLOWS &amp; GROWS</a:t>
            </a:r>
            <a:br>
              <a:rPr lang="en-US"/>
            </a:br>
            <a:endParaRPr/>
          </a:p>
        </p:txBody>
      </p:sp>
      <p:sp>
        <p:nvSpPr>
          <p:cNvPr id="1035" name="Google Shape;1035;p10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6" name="Google Shape;1036;p10"/>
          <p:cNvSpPr txBox="1"/>
          <p:nvPr>
            <p:ph idx="1" type="body"/>
          </p:nvPr>
        </p:nvSpPr>
        <p:spPr>
          <a:xfrm>
            <a:off x="3767328" y="1298089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GLOWS</a:t>
            </a:r>
            <a:endParaRPr/>
          </a:p>
        </p:txBody>
      </p:sp>
      <p:sp>
        <p:nvSpPr>
          <p:cNvPr id="1037" name="Google Shape;1037;p10"/>
          <p:cNvSpPr txBox="1"/>
          <p:nvPr>
            <p:ph idx="4" type="body"/>
          </p:nvPr>
        </p:nvSpPr>
        <p:spPr>
          <a:xfrm>
            <a:off x="7970520" y="1710331"/>
            <a:ext cx="3741928" cy="227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5222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038" name="Google Shape;1038;p10"/>
          <p:cNvSpPr txBox="1"/>
          <p:nvPr>
            <p:ph idx="3" type="body"/>
          </p:nvPr>
        </p:nvSpPr>
        <p:spPr>
          <a:xfrm>
            <a:off x="7970520" y="1298089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GROWS</a:t>
            </a:r>
            <a:endParaRPr/>
          </a:p>
        </p:txBody>
      </p:sp>
      <p:sp>
        <p:nvSpPr>
          <p:cNvPr id="1039" name="Google Shape;1039;p10"/>
          <p:cNvSpPr txBox="1"/>
          <p:nvPr>
            <p:ph idx="2" type="body"/>
          </p:nvPr>
        </p:nvSpPr>
        <p:spPr>
          <a:xfrm>
            <a:off x="3711926" y="1676041"/>
            <a:ext cx="3741928" cy="238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5222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040" name="Google Shape;1040;p10"/>
          <p:cNvSpPr txBox="1"/>
          <p:nvPr/>
        </p:nvSpPr>
        <p:spPr>
          <a:xfrm>
            <a:off x="4077462" y="5017903"/>
            <a:ext cx="2763012" cy="665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b="1" sz="48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0"/>
          <p:cNvSpPr txBox="1"/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1" lang="en-US" sz="2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ARE WE ON TARGET TO SUCCESSFULLY ACCOMPLISH OUR PRIORITIES?</a:t>
            </a:r>
            <a:endParaRPr b="1" sz="24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0"/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3" name="Google Shape;1043;p10"/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4" name="Google Shape;1044;p10"/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5" name="Google Shape;1045;p10"/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6" name="Google Shape;1046;p10"/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1"/>
          <p:cNvSpPr txBox="1"/>
          <p:nvPr>
            <p:ph idx="12" type="sldNum"/>
          </p:nvPr>
        </p:nvSpPr>
        <p:spPr>
          <a:xfrm>
            <a:off x="11091862" y="6442637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2" name="Google Shape;1052;p11"/>
          <p:cNvSpPr txBox="1"/>
          <p:nvPr>
            <p:ph type="title"/>
          </p:nvPr>
        </p:nvSpPr>
        <p:spPr>
          <a:xfrm>
            <a:off x="326935" y="183823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 Black"/>
              <a:buNone/>
            </a:pP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GO TEAM DISCUSSION:</a:t>
            </a:r>
            <a:br>
              <a:rPr b="1" lang="en-US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>
                <a:latin typeface="Arial Black"/>
                <a:ea typeface="Arial Black"/>
                <a:cs typeface="Arial Black"/>
                <a:sym typeface="Arial Black"/>
              </a:rPr>
              <a:t>DATA PROTOCOL</a:t>
            </a:r>
            <a:endParaRPr/>
          </a:p>
        </p:txBody>
      </p:sp>
      <p:sp>
        <p:nvSpPr>
          <p:cNvPr id="1053" name="Google Shape;1053;p11"/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do you notice?</a:t>
            </a:r>
            <a:endParaRPr/>
          </a:p>
          <a:p>
            <a:pPr indent="-22860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are your wonderings?</a:t>
            </a:r>
            <a:endParaRPr/>
          </a:p>
          <a:p>
            <a:pPr indent="-22860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Based on our school’s trend data from MAP assessments and end-of-year test assessments, which student sub-groups and grade levels showed the most significant gaps or unexpected trends?</a:t>
            </a:r>
            <a:endParaRPr/>
          </a:p>
          <a:p>
            <a:pPr indent="-22860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Based on our school’s trend data from MAP assessments, Milestones and other indicators, are there specific trends that require more focused attention?</a:t>
            </a:r>
            <a:endParaRPr/>
          </a:p>
          <a:p>
            <a:pPr indent="-228600" lvl="0" marL="28575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additional questions do you have?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"/>
          <p:cNvSpPr txBox="1"/>
          <p:nvPr>
            <p:ph type="title"/>
          </p:nvPr>
        </p:nvSpPr>
        <p:spPr>
          <a:xfrm>
            <a:off x="196236" y="176938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b="1" lang="en-US" sz="4400"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sz="4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7" name="Google Shape;837;p2"/>
          <p:cNvSpPr txBox="1"/>
          <p:nvPr>
            <p:ph idx="1" type="body"/>
          </p:nvPr>
        </p:nvSpPr>
        <p:spPr>
          <a:xfrm>
            <a:off x="364124" y="934571"/>
            <a:ext cx="7031450" cy="5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Call to Order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Roll Call; Establish Quorum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Action Items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alphaU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Approval of Agenda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alphaU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Approval of Previous Minutes: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alphaU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Vote on Community Member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Discussion Items </a:t>
            </a:r>
            <a:endParaRPr i="1" sz="14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School Strategic Plan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Strategic Plan &amp; Priorities Review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SMART Goals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alphaU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Data Discussion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MAP Results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2025 GA Milestones Results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Information Items </a:t>
            </a:r>
            <a:r>
              <a:rPr i="1" lang="en-US" sz="1400">
                <a:solidFill>
                  <a:srgbClr val="0083A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Principal’s Report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Enrollment and Leveling Updates </a:t>
            </a:r>
            <a:endParaRPr i="1" sz="14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AutoNum type="romanLcPeriod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Additional Information Items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Black"/>
              <a:buAutoNum type="alphaUcPeriod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APS Forward 2040 –Comprehensive Long-Range Facilities Plan Update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400"/>
              <a:buFont typeface="Arial Black"/>
              <a:buAutoNum type="romanUcPeriod"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Announcements 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2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Timeline for GO Teams</a:t>
            </a:r>
            <a:endParaRPr/>
          </a:p>
        </p:txBody>
      </p:sp>
      <p:grpSp>
        <p:nvGrpSpPr>
          <p:cNvPr id="1059" name="Google Shape;1059;p12"/>
          <p:cNvGrpSpPr/>
          <p:nvPr/>
        </p:nvGrpSpPr>
        <p:grpSpPr>
          <a:xfrm>
            <a:off x="1000180" y="2648387"/>
            <a:ext cx="10188590" cy="2650626"/>
            <a:chOff x="3484" y="517200"/>
            <a:chExt cx="10188590" cy="2650626"/>
          </a:xfrm>
        </p:grpSpPr>
        <p:sp>
          <p:nvSpPr>
            <p:cNvPr id="1060" name="Google Shape;1060;p12"/>
            <p:cNvSpPr/>
            <p:nvPr/>
          </p:nvSpPr>
          <p:spPr>
            <a:xfrm>
              <a:off x="3484" y="517200"/>
              <a:ext cx="1886775" cy="2641486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2"/>
            <p:cNvSpPr txBox="1"/>
            <p:nvPr/>
          </p:nvSpPr>
          <p:spPr>
            <a:xfrm>
              <a:off x="3484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2" name="Google Shape;1062;p12"/>
            <p:cNvSpPr/>
            <p:nvPr/>
          </p:nvSpPr>
          <p:spPr>
            <a:xfrm>
              <a:off x="550649" y="781349"/>
              <a:ext cx="792445" cy="7924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2"/>
            <p:cNvSpPr txBox="1"/>
            <p:nvPr/>
          </p:nvSpPr>
          <p:spPr>
            <a:xfrm>
              <a:off x="666700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1064" name="Google Shape;1064;p12"/>
            <p:cNvSpPr/>
            <p:nvPr/>
          </p:nvSpPr>
          <p:spPr>
            <a:xfrm>
              <a:off x="3484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2"/>
            <p:cNvSpPr/>
            <p:nvPr/>
          </p:nvSpPr>
          <p:spPr>
            <a:xfrm>
              <a:off x="2078938" y="517200"/>
              <a:ext cx="1886775" cy="2641486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2"/>
            <p:cNvSpPr txBox="1"/>
            <p:nvPr/>
          </p:nvSpPr>
          <p:spPr>
            <a:xfrm>
              <a:off x="2078938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Summer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7" name="Google Shape;1067;p12"/>
            <p:cNvSpPr/>
            <p:nvPr/>
          </p:nvSpPr>
          <p:spPr>
            <a:xfrm>
              <a:off x="2626103" y="781349"/>
              <a:ext cx="792445" cy="7924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2"/>
            <p:cNvSpPr txBox="1"/>
            <p:nvPr/>
          </p:nvSpPr>
          <p:spPr>
            <a:xfrm>
              <a:off x="2742154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1069" name="Google Shape;1069;p12"/>
            <p:cNvSpPr/>
            <p:nvPr/>
          </p:nvSpPr>
          <p:spPr>
            <a:xfrm>
              <a:off x="2078938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2"/>
            <p:cNvSpPr/>
            <p:nvPr/>
          </p:nvSpPr>
          <p:spPr>
            <a:xfrm>
              <a:off x="4154392" y="517200"/>
              <a:ext cx="1886775" cy="2641486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2"/>
            <p:cNvSpPr txBox="1"/>
            <p:nvPr/>
          </p:nvSpPr>
          <p:spPr>
            <a:xfrm>
              <a:off x="4154392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August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Continuous Improvement Plan</a:t>
              </a:r>
              <a:endParaRPr/>
            </a:p>
          </p:txBody>
        </p:sp>
        <p:sp>
          <p:nvSpPr>
            <p:cNvPr id="1072" name="Google Shape;1072;p12"/>
            <p:cNvSpPr/>
            <p:nvPr/>
          </p:nvSpPr>
          <p:spPr>
            <a:xfrm>
              <a:off x="4701557" y="781349"/>
              <a:ext cx="792445" cy="7924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2"/>
            <p:cNvSpPr txBox="1"/>
            <p:nvPr/>
          </p:nvSpPr>
          <p:spPr>
            <a:xfrm>
              <a:off x="4817608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1074" name="Google Shape;1074;p12"/>
            <p:cNvSpPr/>
            <p:nvPr/>
          </p:nvSpPr>
          <p:spPr>
            <a:xfrm>
              <a:off x="4154392" y="3158615"/>
              <a:ext cx="1886775" cy="7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2"/>
            <p:cNvSpPr/>
            <p:nvPr/>
          </p:nvSpPr>
          <p:spPr>
            <a:xfrm>
              <a:off x="6212751" y="526340"/>
              <a:ext cx="1886775" cy="2641486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2"/>
            <p:cNvSpPr txBox="1"/>
            <p:nvPr/>
          </p:nvSpPr>
          <p:spPr>
            <a:xfrm>
              <a:off x="6212751" y="153010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Sept. – Dec. </a:t>
              </a:r>
              <a:endParaRPr b="0" sz="1100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wentieth Century"/>
                <a:buNone/>
              </a:pPr>
              <a:r>
                <a:rPr b="0" lang="en-US" sz="1100" u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Team reviews progress on current strategic plan.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t/>
              </a:r>
              <a:endParaRPr b="0" sz="11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wentieth Century"/>
                <a:buNone/>
              </a:pPr>
              <a:r>
                <a:rPr b="1" lang="en-US" sz="1100" u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Team develops 2025-2030 School Strategic Plan </a:t>
              </a:r>
              <a:endParaRPr b="1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7" name="Google Shape;1077;p12"/>
            <p:cNvSpPr/>
            <p:nvPr/>
          </p:nvSpPr>
          <p:spPr>
            <a:xfrm>
              <a:off x="6777010" y="781349"/>
              <a:ext cx="792445" cy="7924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2"/>
            <p:cNvSpPr txBox="1"/>
            <p:nvPr/>
          </p:nvSpPr>
          <p:spPr>
            <a:xfrm>
              <a:off x="6893061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1079" name="Google Shape;1079;p12"/>
            <p:cNvSpPr/>
            <p:nvPr/>
          </p:nvSpPr>
          <p:spPr>
            <a:xfrm>
              <a:off x="6229845" y="3158615"/>
              <a:ext cx="1886775" cy="7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2"/>
            <p:cNvSpPr/>
            <p:nvPr/>
          </p:nvSpPr>
          <p:spPr>
            <a:xfrm>
              <a:off x="8305299" y="517200"/>
              <a:ext cx="1886775" cy="2641486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2"/>
            <p:cNvSpPr txBox="1"/>
            <p:nvPr/>
          </p:nvSpPr>
          <p:spPr>
            <a:xfrm>
              <a:off x="8305299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venir"/>
                <a:buNone/>
              </a:pPr>
              <a:r>
                <a:rPr b="1"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rank of the strategic plan priorities for </a:t>
              </a: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SY26-27</a:t>
              </a:r>
              <a:r>
                <a:rPr lang="en-US" sz="11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in preparation for budget discussions.</a:t>
              </a:r>
              <a:endParaRPr/>
            </a:p>
          </p:txBody>
        </p:sp>
        <p:sp>
          <p:nvSpPr>
            <p:cNvPr id="1082" name="Google Shape;1082;p12"/>
            <p:cNvSpPr/>
            <p:nvPr/>
          </p:nvSpPr>
          <p:spPr>
            <a:xfrm>
              <a:off x="8852464" y="781349"/>
              <a:ext cx="792445" cy="7924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2"/>
            <p:cNvSpPr txBox="1"/>
            <p:nvPr/>
          </p:nvSpPr>
          <p:spPr>
            <a:xfrm>
              <a:off x="8968515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lang="en-US" sz="3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1084" name="Google Shape;1084;p12"/>
            <p:cNvSpPr/>
            <p:nvPr/>
          </p:nvSpPr>
          <p:spPr>
            <a:xfrm>
              <a:off x="8305299" y="3158615"/>
              <a:ext cx="1886775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5" name="Google Shape;108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12"/>
          <p:cNvSpPr/>
          <p:nvPr/>
        </p:nvSpPr>
        <p:spPr>
          <a:xfrm>
            <a:off x="7802310" y="1358574"/>
            <a:ext cx="731378" cy="12135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rgbClr val="7B1E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7" name="Google Shape;1087;p12"/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A92A91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3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093" name="Google Shape;1093;p13"/>
          <p:cNvSpPr txBox="1"/>
          <p:nvPr>
            <p:ph idx="12" type="sldNum"/>
          </p:nvPr>
        </p:nvSpPr>
        <p:spPr>
          <a:xfrm>
            <a:off x="11091862" y="6442637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8"/>
          <p:cNvSpPr txBox="1"/>
          <p:nvPr>
            <p:ph type="title"/>
          </p:nvPr>
        </p:nvSpPr>
        <p:spPr>
          <a:xfrm>
            <a:off x="2895600" y="3392424"/>
            <a:ext cx="6400800" cy="1439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PRINCIPAL’S REPORT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19"/>
          <p:cNvGrpSpPr/>
          <p:nvPr/>
        </p:nvGrpSpPr>
        <p:grpSpPr>
          <a:xfrm>
            <a:off x="0" y="-14982"/>
            <a:ext cx="2975223" cy="6872982"/>
            <a:chOff x="0" y="-57150"/>
            <a:chExt cx="1175397" cy="2766483"/>
          </a:xfrm>
        </p:grpSpPr>
        <p:sp>
          <p:nvSpPr>
            <p:cNvPr id="1105" name="Google Shape;1105;p19"/>
            <p:cNvSpPr/>
            <p:nvPr/>
          </p:nvSpPr>
          <p:spPr>
            <a:xfrm>
              <a:off x="0" y="0"/>
              <a:ext cx="1175397" cy="2709333"/>
            </a:xfrm>
            <a:custGeom>
              <a:rect b="b" l="l" r="r" t="t"/>
              <a:pathLst>
                <a:path extrusionOk="0" h="2709333" w="1175397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6" name="Google Shape;1106;p19"/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07" name="Google Shape;1107;p19"/>
          <p:cNvSpPr/>
          <p:nvPr/>
        </p:nvSpPr>
        <p:spPr>
          <a:xfrm>
            <a:off x="6847402" y="6263186"/>
            <a:ext cx="2086662" cy="594815"/>
          </a:xfrm>
          <a:custGeom>
            <a:rect b="b" l="l" r="r" t="t"/>
            <a:pathLst>
              <a:path extrusionOk="0" h="2865247" w="3129993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113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8" name="Google Shape;1108;p19"/>
          <p:cNvSpPr/>
          <p:nvPr/>
        </p:nvSpPr>
        <p:spPr>
          <a:xfrm>
            <a:off x="1817551" y="0"/>
            <a:ext cx="2028692" cy="685800"/>
          </a:xfrm>
          <a:custGeom>
            <a:rect b="b" l="l" r="r" t="t"/>
            <a:pathLst>
              <a:path extrusionOk="0" h="2785648" w="304303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70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9" name="Google Shape;1109;p19"/>
          <p:cNvSpPr/>
          <p:nvPr/>
        </p:nvSpPr>
        <p:spPr>
          <a:xfrm rot="5400000">
            <a:off x="10451895" y="-549502"/>
            <a:ext cx="1190603" cy="2289607"/>
          </a:xfrm>
          <a:custGeom>
            <a:rect b="b" l="l" r="r" t="t"/>
            <a:pathLst>
              <a:path extrusionOk="0" h="4114800" w="200768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2417" r="0" t="-198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0" name="Google Shape;1110;p19"/>
          <p:cNvSpPr txBox="1"/>
          <p:nvPr/>
        </p:nvSpPr>
        <p:spPr>
          <a:xfrm>
            <a:off x="5306040" y="2600076"/>
            <a:ext cx="64797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954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6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LEVELING AND </a:t>
            </a:r>
            <a:endParaRPr/>
          </a:p>
          <a:p>
            <a:pPr indent="0" lvl="0" marL="0" marR="0" rtl="0" algn="l">
              <a:lnSpc>
                <a:spcPct val="96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FY26 BUDGET ADJUSTMENT</a:t>
            </a: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726549" y="1234819"/>
            <a:ext cx="4109591" cy="4243701"/>
            <a:chOff x="0" y="-57150"/>
            <a:chExt cx="1623542" cy="1676524"/>
          </a:xfrm>
        </p:grpSpPr>
        <p:sp>
          <p:nvSpPr>
            <p:cNvPr id="1112" name="Google Shape;1112;p19"/>
            <p:cNvSpPr/>
            <p:nvPr/>
          </p:nvSpPr>
          <p:spPr>
            <a:xfrm>
              <a:off x="0" y="0"/>
              <a:ext cx="1623542" cy="1619374"/>
            </a:xfrm>
            <a:custGeom>
              <a:rect b="b" l="l" r="r" t="t"/>
              <a:pathLst>
                <a:path extrusionOk="0" h="1619374" w="1623542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3" name="Google Shape;1113;p19"/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14" name="Google Shape;1114;p19"/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b="1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 Last Revised: </a:t>
            </a:r>
            <a:r>
              <a:rPr b="0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9/4/2025</a:t>
            </a:r>
            <a:endParaRPr/>
          </a:p>
        </p:txBody>
      </p:sp>
      <p:pic>
        <p:nvPicPr>
          <p:cNvPr id="1115" name="Google Shape;1115;p19" title="Instructional logo transpare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6047" y="1973464"/>
            <a:ext cx="6380780" cy="8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9" title="Athletics 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1287" y="1831888"/>
            <a:ext cx="3340200" cy="30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20"/>
          <p:cNvGrpSpPr/>
          <p:nvPr/>
        </p:nvGrpSpPr>
        <p:grpSpPr>
          <a:xfrm>
            <a:off x="-5348" y="-14982"/>
            <a:ext cx="5537200" cy="6872982"/>
            <a:chOff x="0" y="-57150"/>
            <a:chExt cx="2389791" cy="2766483"/>
          </a:xfrm>
        </p:grpSpPr>
        <p:sp>
          <p:nvSpPr>
            <p:cNvPr id="1123" name="Google Shape;1123;p20"/>
            <p:cNvSpPr/>
            <p:nvPr/>
          </p:nvSpPr>
          <p:spPr>
            <a:xfrm>
              <a:off x="0" y="0"/>
              <a:ext cx="2389791" cy="2709333"/>
            </a:xfrm>
            <a:custGeom>
              <a:rect b="b" l="l" r="r" t="t"/>
              <a:pathLst>
                <a:path extrusionOk="0" h="2709333" w="2389791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4" name="Google Shape;1124;p20"/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25" name="Google Shape;1125;p20"/>
          <p:cNvSpPr/>
          <p:nvPr/>
        </p:nvSpPr>
        <p:spPr>
          <a:xfrm>
            <a:off x="3380613" y="88201"/>
            <a:ext cx="2028692" cy="685800"/>
          </a:xfrm>
          <a:custGeom>
            <a:rect b="b" l="l" r="r" t="t"/>
            <a:pathLst>
              <a:path extrusionOk="0" h="2785648" w="304303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70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6" name="Google Shape;1126;p20"/>
          <p:cNvSpPr/>
          <p:nvPr/>
        </p:nvSpPr>
        <p:spPr>
          <a:xfrm flipH="1" rot="-5400000">
            <a:off x="652198" y="-652198"/>
            <a:ext cx="1141603" cy="2445999"/>
          </a:xfrm>
          <a:custGeom>
            <a:rect b="b" l="l" r="r" t="t"/>
            <a:pathLst>
              <a:path extrusionOk="0" h="4114800" w="200768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242" r="0" t="-121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Settings outline" id="1127" name="Google Shape;11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20"/>
          <p:cNvSpPr txBox="1"/>
          <p:nvPr/>
        </p:nvSpPr>
        <p:spPr>
          <a:xfrm>
            <a:off x="3727359" y="76500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attrocento Sans"/>
              <a:buNone/>
            </a:pPr>
            <a:r>
              <a:rPr b="1" lang="en-US" sz="4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Enrollment</a:t>
            </a:r>
            <a:endParaRPr/>
          </a:p>
        </p:txBody>
      </p:sp>
      <p:sp>
        <p:nvSpPr>
          <p:cNvPr id="1129" name="Google Shape;1129;p2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1130" name="Google Shape;1130;p20"/>
          <p:cNvGraphicFramePr/>
          <p:nvPr/>
        </p:nvGraphicFramePr>
        <p:xfrm>
          <a:off x="5850459" y="8192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{A332CAC1-73E9-4074-BF5C-F8448DF3DD01}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Projected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1699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15-Day Count(08.22.25)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1733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Difference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+34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1" name="Google Shape;1131;p20"/>
          <p:cNvGraphicFramePr/>
          <p:nvPr/>
        </p:nvGraphicFramePr>
        <p:xfrm>
          <a:off x="5588146" y="29878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{015E3930-662E-4022-87B3-22589B76DDDB}</a:tableStyleId>
              </a:tblPr>
              <a:tblGrid>
                <a:gridCol w="2786100"/>
                <a:gridCol w="3611425"/>
              </a:tblGrid>
              <a:tr h="15544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 Adjustment*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i="1" lang="en-US" sz="2400" u="none" cap="none" strike="noStrike">
                          <a:solidFill>
                            <a:schemeClr val="dk1"/>
                          </a:solidFill>
                        </a:rPr>
                        <a:t>$</a:t>
                      </a:r>
                      <a:r>
                        <a:rPr b="0" i="1" lang="en-US" sz="2400"/>
                        <a:t>484,714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132" name="Google Shape;1132;p20"/>
          <p:cNvSpPr txBox="1"/>
          <p:nvPr/>
        </p:nvSpPr>
        <p:spPr>
          <a:xfrm>
            <a:off x="5531852" y="4987812"/>
            <a:ext cx="662944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*The budget adjustment reflects the impact of the following: Enrollment changes, school reserves, Title I Part A, Title I- Family Engagement </a:t>
            </a:r>
            <a:endParaRPr/>
          </a:p>
        </p:txBody>
      </p:sp>
      <p:sp>
        <p:nvSpPr>
          <p:cNvPr id="1133" name="Google Shape;1133;p20"/>
          <p:cNvSpPr txBox="1"/>
          <p:nvPr/>
        </p:nvSpPr>
        <p:spPr>
          <a:xfrm>
            <a:off x="5508081" y="5952108"/>
            <a:ext cx="6766560" cy="32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HARMLESS</a:t>
            </a:r>
            <a:endParaRPr/>
          </a:p>
        </p:txBody>
      </p:sp>
      <p:sp>
        <p:nvSpPr>
          <p:cNvPr id="1134" name="Google Shape;1134;p20"/>
          <p:cNvSpPr txBox="1"/>
          <p:nvPr/>
        </p:nvSpPr>
        <p:spPr>
          <a:xfrm>
            <a:off x="5576260" y="6185575"/>
            <a:ext cx="65850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support academic stability in schools, budgets were not reduced beyond school reserves.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1"/>
          <p:cNvSpPr txBox="1"/>
          <p:nvPr>
            <p:ph idx="12" type="sldNum"/>
          </p:nvPr>
        </p:nvSpPr>
        <p:spPr>
          <a:xfrm>
            <a:off x="10373350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1"/>
          <p:cNvSpPr txBox="1"/>
          <p:nvPr>
            <p:ph type="title"/>
          </p:nvPr>
        </p:nvSpPr>
        <p:spPr>
          <a:xfrm>
            <a:off x="845302" y="35992"/>
            <a:ext cx="10515600" cy="626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PLAN FOR FY26 LEVELING RESERVE</a:t>
            </a:r>
            <a:endParaRPr/>
          </a:p>
        </p:txBody>
      </p:sp>
      <p:sp>
        <p:nvSpPr>
          <p:cNvPr id="1142" name="Google Shape;1142;p21"/>
          <p:cNvSpPr txBox="1"/>
          <p:nvPr/>
        </p:nvSpPr>
        <p:spPr>
          <a:xfrm>
            <a:off x="1383799" y="436242"/>
            <a:ext cx="9354208" cy="84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800">
                <a:solidFill>
                  <a:srgbClr val="FF0000"/>
                </a:solidFill>
                <a:highlight>
                  <a:srgbClr val="FFFF00"/>
                </a:highlight>
              </a:rPr>
              <a:t>484,714</a:t>
            </a:r>
            <a:endParaRPr/>
          </a:p>
        </p:txBody>
      </p:sp>
      <p:sp>
        <p:nvSpPr>
          <p:cNvPr id="1143" name="Google Shape;1143;p21"/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144" name="Google Shape;1144;p21"/>
          <p:cNvGraphicFramePr/>
          <p:nvPr/>
        </p:nvGraphicFramePr>
        <p:xfrm>
          <a:off x="723888" y="16769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{AAFE73C3-009E-41FE-84C2-92BAD803F713}</a:tableStyleId>
              </a:tblPr>
              <a:tblGrid>
                <a:gridCol w="2725475"/>
                <a:gridCol w="3031275"/>
                <a:gridCol w="2791950"/>
                <a:gridCol w="2353225"/>
              </a:tblGrid>
              <a:tr h="49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F2F2F2"/>
                          </a:solidFill>
                        </a:rPr>
                        <a:t>Requests</a:t>
                      </a:r>
                      <a:endParaRPr b="1" sz="1400">
                        <a:solidFill>
                          <a:srgbClr val="F2F2F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</a:tr>
              <a:tr h="14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Create a welcoming, inclusive, and responsive school culture embracing the diverse communities that comprise the Midtown family.</a:t>
                      </a:r>
                      <a:endParaRPr i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Implementation of Chris 180 mental health and behavioral support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Reinstate Chris 180 services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$50,000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</a:tr>
              <a:tr h="3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Create a welcoming, inclusive, and responsive school culture embracing the diverse communities that comprise the Midtown family.</a:t>
                      </a:r>
                      <a:endParaRPr i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Provide safe and welcoming school 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Add additional teacher based on course need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$131,970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823a48642c_0_976"/>
          <p:cNvSpPr txBox="1"/>
          <p:nvPr>
            <p:ph idx="12" type="sldNum"/>
          </p:nvPr>
        </p:nvSpPr>
        <p:spPr>
          <a:xfrm>
            <a:off x="10373350" y="6356350"/>
            <a:ext cx="98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3823a48642c_0_976"/>
          <p:cNvSpPr txBox="1"/>
          <p:nvPr>
            <p:ph type="title"/>
          </p:nvPr>
        </p:nvSpPr>
        <p:spPr>
          <a:xfrm>
            <a:off x="845302" y="35992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PLAN FOR FY26 LEVELING RESERVE</a:t>
            </a:r>
            <a:endParaRPr/>
          </a:p>
        </p:txBody>
      </p:sp>
      <p:sp>
        <p:nvSpPr>
          <p:cNvPr id="1152" name="Google Shape;1152;g3823a48642c_0_976"/>
          <p:cNvSpPr txBox="1"/>
          <p:nvPr/>
        </p:nvSpPr>
        <p:spPr>
          <a:xfrm>
            <a:off x="1383799" y="436242"/>
            <a:ext cx="93543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800">
                <a:solidFill>
                  <a:srgbClr val="FF0000"/>
                </a:solidFill>
                <a:highlight>
                  <a:srgbClr val="FFFF00"/>
                </a:highlight>
              </a:rPr>
              <a:t>484,714</a:t>
            </a:r>
            <a:endParaRPr/>
          </a:p>
        </p:txBody>
      </p:sp>
      <p:sp>
        <p:nvSpPr>
          <p:cNvPr id="1153" name="Google Shape;1153;g3823a48642c_0_976"/>
          <p:cNvSpPr/>
          <p:nvPr/>
        </p:nvSpPr>
        <p:spPr>
          <a:xfrm>
            <a:off x="1601312" y="1208811"/>
            <a:ext cx="8919300" cy="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154" name="Google Shape;1154;g3823a48642c_0_976"/>
          <p:cNvGraphicFramePr/>
          <p:nvPr/>
        </p:nvGraphicFramePr>
        <p:xfrm>
          <a:off x="739263" y="14714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{AAFE73C3-009E-41FE-84C2-92BAD803F713}</a:tableStyleId>
              </a:tblPr>
              <a:tblGrid>
                <a:gridCol w="4213750"/>
                <a:gridCol w="3105700"/>
                <a:gridCol w="2314625"/>
                <a:gridCol w="1267850"/>
              </a:tblGrid>
              <a:tr h="49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F2F2F2"/>
                          </a:solidFill>
                        </a:rPr>
                        <a:t>Requests</a:t>
                      </a:r>
                      <a:endParaRPr b="1" sz="1400">
                        <a:solidFill>
                          <a:srgbClr val="F2F2F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</a:tr>
              <a:tr h="3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Use existing and appropriate tools to measure, analyze, and communicate student progress 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04800" rtl="0" algn="l">
                        <a:lnSpc>
                          <a:spcPct val="996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Continue use of the Schoology, learning  management system, as a clear, current, and a  key tool for students and parents to support  their academic success. 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Additional funding for software and digital resources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$20,000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Directly solicit and act on teacher input regarding course selection, professional development, instructional resources, communication, and collegiality. 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27000" rtl="0" algn="l">
                        <a:lnSpc>
                          <a:spcPct val="1045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Provide the infrastructure and staffing necessary to address STEAM across the  curriculum. Provide Instructional Materials and manipulatives to enhance the classroom environment.  Makerspace to assist with STEAM  Integration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 budget allocation for STEAM resources including field trips. PBL materials, professional learning, and Makerspace supplies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$20,000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823a48642c_0_986"/>
          <p:cNvSpPr txBox="1"/>
          <p:nvPr>
            <p:ph idx="12" type="sldNum"/>
          </p:nvPr>
        </p:nvSpPr>
        <p:spPr>
          <a:xfrm>
            <a:off x="10373350" y="6356350"/>
            <a:ext cx="98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3823a48642c_0_986"/>
          <p:cNvSpPr txBox="1"/>
          <p:nvPr>
            <p:ph type="title"/>
          </p:nvPr>
        </p:nvSpPr>
        <p:spPr>
          <a:xfrm>
            <a:off x="845302" y="35992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PLAN FOR FY26 LEVELING RESERVE</a:t>
            </a:r>
            <a:endParaRPr/>
          </a:p>
        </p:txBody>
      </p:sp>
      <p:sp>
        <p:nvSpPr>
          <p:cNvPr id="1162" name="Google Shape;1162;g3823a48642c_0_986"/>
          <p:cNvSpPr txBox="1"/>
          <p:nvPr/>
        </p:nvSpPr>
        <p:spPr>
          <a:xfrm>
            <a:off x="1383799" y="436242"/>
            <a:ext cx="93543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800">
                <a:solidFill>
                  <a:srgbClr val="FF0000"/>
                </a:solidFill>
                <a:highlight>
                  <a:srgbClr val="FFFF00"/>
                </a:highlight>
              </a:rPr>
              <a:t>484,714</a:t>
            </a:r>
            <a:endParaRPr/>
          </a:p>
        </p:txBody>
      </p:sp>
      <p:sp>
        <p:nvSpPr>
          <p:cNvPr id="1163" name="Google Shape;1163;g3823a48642c_0_986"/>
          <p:cNvSpPr/>
          <p:nvPr/>
        </p:nvSpPr>
        <p:spPr>
          <a:xfrm>
            <a:off x="1601312" y="1208811"/>
            <a:ext cx="8919300" cy="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164" name="Google Shape;1164;g3823a48642c_0_986"/>
          <p:cNvGraphicFramePr/>
          <p:nvPr/>
        </p:nvGraphicFramePr>
        <p:xfrm>
          <a:off x="723888" y="17831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{AAFE73C3-009E-41FE-84C2-92BAD803F713}</a:tableStyleId>
              </a:tblPr>
              <a:tblGrid>
                <a:gridCol w="4213750"/>
                <a:gridCol w="3105700"/>
                <a:gridCol w="2314625"/>
                <a:gridCol w="1267850"/>
              </a:tblGrid>
              <a:tr h="49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F2F2F2"/>
                          </a:solidFill>
                        </a:rPr>
                        <a:t>Requests</a:t>
                      </a:r>
                      <a:endParaRPr b="1" sz="1400">
                        <a:solidFill>
                          <a:srgbClr val="F2F2F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/>
                </a:tc>
              </a:tr>
              <a:tr h="14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 Medium"/>
                          <a:ea typeface="EB Garamond Medium"/>
                          <a:cs typeface="EB Garamond Medium"/>
                          <a:sym typeface="EB Garamond Medium"/>
                        </a:rPr>
                        <a:t>Directly solicit and act on teacher input regarding course selection, professional development, instructional resources, communication, and collegiality. </a:t>
                      </a:r>
                      <a:endParaRPr i="1" sz="1800">
                        <a:solidFill>
                          <a:srgbClr val="A92A91"/>
                        </a:solidFill>
                        <a:latin typeface="EB Garamond Medium"/>
                        <a:ea typeface="EB Garamond Medium"/>
                        <a:cs typeface="EB Garamond Medium"/>
                        <a:sym typeface="EB Garamond Medium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marR="127000" rtl="0" algn="l">
                        <a:lnSpc>
                          <a:spcPct val="1045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 Medium"/>
                          <a:ea typeface="EB Garamond Medium"/>
                          <a:cs typeface="EB Garamond Medium"/>
                          <a:sym typeface="EB Garamond Medium"/>
                        </a:rPr>
                        <a:t>Provide the infrastructure and staffing necessary to address STEAM across the  curriculum.</a:t>
                      </a:r>
                      <a:endParaRPr sz="1800">
                        <a:solidFill>
                          <a:srgbClr val="A92A91"/>
                        </a:solidFill>
                        <a:latin typeface="EB Garamond Medium"/>
                        <a:ea typeface="EB Garamond Medium"/>
                        <a:cs typeface="EB Garamond Medium"/>
                        <a:sym typeface="EB Garamond Medium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Increase opportunities for STEAM field trips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$25,000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b"/>
                </a:tc>
              </a:tr>
              <a:tr h="3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 Medium"/>
                          <a:ea typeface="EB Garamond Medium"/>
                          <a:cs typeface="EB Garamond Medium"/>
                          <a:sym typeface="EB Garamond Medium"/>
                        </a:rPr>
                        <a:t>Directly solicit and act on teacher input regarding course selection, professional development, instructional resources, communication, and collegiality. 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127000" rtl="0" algn="l">
                        <a:lnSpc>
                          <a:spcPct val="1045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 Medium"/>
                          <a:ea typeface="EB Garamond Medium"/>
                          <a:cs typeface="EB Garamond Medium"/>
                          <a:sym typeface="EB Garamond Medium"/>
                        </a:rPr>
                        <a:t>Provide the infrastructure and staffing necessary to address instructional practices across the  curriculum.</a:t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Provide opportunities for Professional Learning aligned to strategic priorities</a:t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$15,000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/>
                </a:tc>
              </a:tr>
              <a:tr h="3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Provide necessary and salient resources to enhance teaching and learning.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Staff Stipends</a:t>
                      </a:r>
                      <a:endParaRPr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A92A9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$18,938</a:t>
                      </a:r>
                      <a:endParaRPr sz="1800">
                        <a:solidFill>
                          <a:srgbClr val="A92A9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23"/>
          <p:cNvSpPr txBox="1"/>
          <p:nvPr/>
        </p:nvSpPr>
        <p:spPr>
          <a:xfrm>
            <a:off x="914400" y="204462"/>
            <a:ext cx="10972800" cy="836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Quattrocento Sans"/>
              <a:buNone/>
            </a:pPr>
            <a:r>
              <a:rPr b="1" i="0" lang="en-US" sz="2933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Summary of Changes as a Result of FY26 Budget Adjustment</a:t>
            </a:r>
            <a:endParaRPr/>
          </a:p>
        </p:txBody>
      </p:sp>
      <p:graphicFrame>
        <p:nvGraphicFramePr>
          <p:cNvPr id="1170" name="Google Shape;1170;p23"/>
          <p:cNvGraphicFramePr/>
          <p:nvPr/>
        </p:nvGraphicFramePr>
        <p:xfrm>
          <a:off x="1134637" y="939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{FA887DAA-3B3F-4C13-81BB-3ACC258E8B9E}</a:tableStyleId>
              </a:tblPr>
              <a:tblGrid>
                <a:gridCol w="5257225"/>
                <a:gridCol w="5257225"/>
              </a:tblGrid>
              <a:tr h="65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Personnel Changes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Non-Personnel Changes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Adding Special Education Lead Teacher</a:t>
                      </a:r>
                      <a:endParaRPr sz="19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Chris 180 services expanded from 3 to 5 days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STEAM supplies, resources, and field trips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Employee travel and Professional Development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Computer equipment and web-based licenses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Supplies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Locker room refresh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Overtime pay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171" name="Google Shape;1171;p23"/>
          <p:cNvGraphicFramePr/>
          <p:nvPr/>
        </p:nvGraphicFramePr>
        <p:xfrm>
          <a:off x="1143375" y="4812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{FA887DAA-3B3F-4C13-81BB-3ACC258E8B9E}</a:tableStyleId>
              </a:tblPr>
              <a:tblGrid>
                <a:gridCol w="10496925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Summary of Changes </a:t>
                      </a:r>
                      <a:r>
                        <a:rPr b="0" lang="en-US" sz="2400">
                          <a:solidFill>
                            <a:schemeClr val="dk1"/>
                          </a:solidFill>
                        </a:rPr>
                        <a:t> 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Addition of special education lead teacher will support closing the </a:t>
                      </a:r>
                      <a:r>
                        <a:rPr b="1" lang="en-US" sz="1800"/>
                        <a:t>achievement</a:t>
                      </a:r>
                      <a:r>
                        <a:rPr b="1" lang="en-US" sz="1800"/>
                        <a:t> gap for students with disabilities. Non-personnel changes will support our school in having resources needed to carry out strategic plan.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4"/>
          <p:cNvGrpSpPr/>
          <p:nvPr/>
        </p:nvGrpSpPr>
        <p:grpSpPr>
          <a:xfrm>
            <a:off x="6096000" y="-133189"/>
            <a:ext cx="6096000" cy="6991190"/>
            <a:chOff x="0" y="-57150"/>
            <a:chExt cx="2408296" cy="2999856"/>
          </a:xfrm>
        </p:grpSpPr>
        <p:sp>
          <p:nvSpPr>
            <p:cNvPr id="1178" name="Google Shape;1178;p24"/>
            <p:cNvSpPr/>
            <p:nvPr/>
          </p:nvSpPr>
          <p:spPr>
            <a:xfrm>
              <a:off x="0" y="0"/>
              <a:ext cx="2408296" cy="2942706"/>
            </a:xfrm>
            <a:custGeom>
              <a:rect b="b" l="l" r="r" t="t"/>
              <a:pathLst>
                <a:path extrusionOk="0" h="2942706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9" name="Google Shape;1179;p24"/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20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80" name="Google Shape;1180;p24"/>
          <p:cNvSpPr/>
          <p:nvPr/>
        </p:nvSpPr>
        <p:spPr>
          <a:xfrm>
            <a:off x="11501704" y="3698552"/>
            <a:ext cx="690297" cy="1910165"/>
          </a:xfrm>
          <a:custGeom>
            <a:rect b="b" l="l" r="r" t="t"/>
            <a:pathLst>
              <a:path extrusionOk="0" h="2865247" w="3129993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022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1" name="Google Shape;1181;p24"/>
          <p:cNvSpPr/>
          <p:nvPr/>
        </p:nvSpPr>
        <p:spPr>
          <a:xfrm>
            <a:off x="4693567" y="0"/>
            <a:ext cx="2028692" cy="685800"/>
          </a:xfrm>
          <a:custGeom>
            <a:rect b="b" l="l" r="r" t="t"/>
            <a:pathLst>
              <a:path extrusionOk="0" h="2785648" w="304303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70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82" name="Google Shape;1182;p24"/>
          <p:cNvGrpSpPr/>
          <p:nvPr/>
        </p:nvGrpSpPr>
        <p:grpSpPr>
          <a:xfrm>
            <a:off x="7106536" y="575160"/>
            <a:ext cx="4044419" cy="5205894"/>
            <a:chOff x="0" y="-57150"/>
            <a:chExt cx="1597795" cy="1113650"/>
          </a:xfrm>
        </p:grpSpPr>
        <p:sp>
          <p:nvSpPr>
            <p:cNvPr id="1183" name="Google Shape;1183;p24"/>
            <p:cNvSpPr/>
            <p:nvPr/>
          </p:nvSpPr>
          <p:spPr>
            <a:xfrm>
              <a:off x="0" y="0"/>
              <a:ext cx="1597795" cy="1056500"/>
            </a:xfrm>
            <a:custGeom>
              <a:rect b="b" l="l" r="r" t="t"/>
              <a:pathLst>
                <a:path extrusionOk="0" h="1056500" w="1597795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4" name="Google Shape;1184;p24"/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20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85" name="Google Shape;1185;p24"/>
          <p:cNvSpPr/>
          <p:nvPr/>
        </p:nvSpPr>
        <p:spPr>
          <a:xfrm flipH="1" rot="-5400000">
            <a:off x="652198" y="-652198"/>
            <a:ext cx="1141603" cy="2445999"/>
          </a:xfrm>
          <a:custGeom>
            <a:rect b="b" l="l" r="r" t="t"/>
            <a:pathLst>
              <a:path extrusionOk="0" h="4114800" w="200768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242" r="0" t="-121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6" name="Google Shape;1186;p24"/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4">
                <a:solidFill>
                  <a:srgbClr val="1D1D1B"/>
                </a:solidFill>
                <a:latin typeface="Poppins"/>
                <a:ea typeface="Poppins"/>
                <a:cs typeface="Poppins"/>
                <a:sym typeface="Poppins"/>
              </a:rPr>
              <a:t>Comprehensive Long-Range Facilities Plan</a:t>
            </a:r>
            <a:r>
              <a:rPr b="1" lang="en-US" sz="4266">
                <a:solidFill>
                  <a:srgbClr val="1D1D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1187" name="Google Shape;1187;p24"/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APS Forward 2040: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Reshaping the Future of Education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Taskforce Meetings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 8, 2025 - </a:t>
            </a:r>
            <a:r>
              <a:rPr lang="en-US" sz="1867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</a:t>
            </a:r>
            <a:endParaRPr sz="186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August 5, 2025- </a:t>
            </a:r>
            <a:r>
              <a:rPr lang="en-US" sz="1867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</a:t>
            </a:r>
            <a:endParaRPr sz="186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Upcoming Public Meetings</a:t>
            </a:r>
            <a:endParaRPr/>
          </a:p>
          <a:p>
            <a:pPr indent="-228611" lvl="0" marL="45722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October 20</a:t>
            </a:r>
            <a:endParaRPr/>
          </a:p>
          <a:p>
            <a:pPr indent="-228611" lvl="0" marL="45722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November 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rPr>
              <a:t>Virtual</a:t>
            </a:r>
            <a:r>
              <a:rPr lang="en-US" sz="1867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rPr>
              <a:t> – at Noon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rPr>
              <a:t>In-person</a:t>
            </a:r>
            <a:r>
              <a:rPr lang="en-US" sz="1867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rPr>
              <a:t> at 6PM at CLL (130 Trinity Ave)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8" name="Google Shape;1188;p24"/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rPr>
              <a:t>atlantapublicschools.us/APS2040</a:t>
            </a:r>
            <a:endParaRPr/>
          </a:p>
        </p:txBody>
      </p:sp>
      <p:sp>
        <p:nvSpPr>
          <p:cNvPr id="1189" name="Google Shape;1189;p24"/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UPDATE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"/>
          <p:cNvSpPr txBox="1"/>
          <p:nvPr>
            <p:ph type="title"/>
          </p:nvPr>
        </p:nvSpPr>
        <p:spPr>
          <a:xfrm>
            <a:off x="2819400" y="3070478"/>
            <a:ext cx="6400800" cy="155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5"/>
          <p:cNvSpPr txBox="1"/>
          <p:nvPr>
            <p:ph type="title"/>
          </p:nvPr>
        </p:nvSpPr>
        <p:spPr>
          <a:xfrm>
            <a:off x="402322" y="259975"/>
            <a:ext cx="74463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 Black"/>
              <a:buNone/>
            </a:pPr>
            <a:r>
              <a:rPr lang="en-US" sz="2800"/>
              <a:t>Requested Information from GO Team Members</a:t>
            </a:r>
            <a:endParaRPr/>
          </a:p>
        </p:txBody>
      </p:sp>
      <p:sp>
        <p:nvSpPr>
          <p:cNvPr id="1195" name="Google Shape;1195;p25"/>
          <p:cNvSpPr txBox="1"/>
          <p:nvPr/>
        </p:nvSpPr>
        <p:spPr>
          <a:xfrm>
            <a:off x="766250" y="1360100"/>
            <a:ext cx="8562900" cy="4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Encouraged Early Release/Late Arrival/ Dual Enrollment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Addition of A Building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Paved additional parking lot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Added staff as needed (Instructional and non-instructional)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Created additional office space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Char char="●"/>
            </a:pPr>
            <a:r>
              <a:rPr lang="en-US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Floating teachers without dedicated classroom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26"/>
          <p:cNvGrpSpPr/>
          <p:nvPr/>
        </p:nvGrpSpPr>
        <p:grpSpPr>
          <a:xfrm>
            <a:off x="6096000" y="-133189"/>
            <a:ext cx="6096000" cy="6991190"/>
            <a:chOff x="0" y="-57150"/>
            <a:chExt cx="2408296" cy="2999856"/>
          </a:xfrm>
        </p:grpSpPr>
        <p:sp>
          <p:nvSpPr>
            <p:cNvPr id="1202" name="Google Shape;1202;p26"/>
            <p:cNvSpPr/>
            <p:nvPr/>
          </p:nvSpPr>
          <p:spPr>
            <a:xfrm>
              <a:off x="0" y="0"/>
              <a:ext cx="2408296" cy="2942706"/>
            </a:xfrm>
            <a:custGeom>
              <a:rect b="b" l="l" r="r" t="t"/>
              <a:pathLst>
                <a:path extrusionOk="0" h="2942706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3" name="Google Shape;1203;p26"/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204" name="Google Shape;1204;p26"/>
          <p:cNvSpPr/>
          <p:nvPr/>
        </p:nvSpPr>
        <p:spPr>
          <a:xfrm>
            <a:off x="11501704" y="3698552"/>
            <a:ext cx="690297" cy="1910165"/>
          </a:xfrm>
          <a:custGeom>
            <a:rect b="b" l="l" r="r" t="t"/>
            <a:pathLst>
              <a:path extrusionOk="0" h="2865247" w="3129993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022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5" name="Google Shape;1205;p26"/>
          <p:cNvSpPr/>
          <p:nvPr/>
        </p:nvSpPr>
        <p:spPr>
          <a:xfrm>
            <a:off x="4693567" y="0"/>
            <a:ext cx="2028692" cy="685800"/>
          </a:xfrm>
          <a:custGeom>
            <a:rect b="b" l="l" r="r" t="t"/>
            <a:pathLst>
              <a:path extrusionOk="0" h="2785648" w="304303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70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6" name="Google Shape;1206;p26"/>
          <p:cNvSpPr/>
          <p:nvPr/>
        </p:nvSpPr>
        <p:spPr>
          <a:xfrm flipH="1" rot="-5400000">
            <a:off x="652198" y="-652198"/>
            <a:ext cx="1141603" cy="2445999"/>
          </a:xfrm>
          <a:custGeom>
            <a:rect b="b" l="l" r="r" t="t"/>
            <a:pathLst>
              <a:path extrusionOk="0" h="4114800" w="200768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7242" r="0" t="-121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7" name="Google Shape;1207;p26"/>
          <p:cNvSpPr txBox="1"/>
          <p:nvPr/>
        </p:nvSpPr>
        <p:spPr>
          <a:xfrm>
            <a:off x="6355090" y="8609"/>
            <a:ext cx="5577821" cy="1910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80818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SAVE THE DATE</a:t>
            </a:r>
            <a:endParaRPr/>
          </a:p>
        </p:txBody>
      </p:sp>
      <p:sp>
        <p:nvSpPr>
          <p:cNvPr id="1208" name="Google Shape;1208;p26"/>
          <p:cNvSpPr txBox="1"/>
          <p:nvPr/>
        </p:nvSpPr>
        <p:spPr>
          <a:xfrm>
            <a:off x="6722259" y="3453360"/>
            <a:ext cx="4809275" cy="16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Saturday</a:t>
            </a:r>
            <a:endParaRPr/>
          </a:p>
          <a:p>
            <a:pPr indent="0" lvl="0" marL="0" marR="0" rtl="0" algn="ctr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September 27</a:t>
            </a:r>
            <a:endParaRPr/>
          </a:p>
          <a:p>
            <a:pPr indent="0" lvl="0" marL="0" marR="0" rtl="0" algn="ctr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8:30 AM – 2:30 PM</a:t>
            </a:r>
            <a:endParaRPr/>
          </a:p>
        </p:txBody>
      </p:sp>
      <p:sp>
        <p:nvSpPr>
          <p:cNvPr id="1209" name="Google Shape;1209;p26"/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rgbClr val="D8031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Come learn more about:</a:t>
            </a:r>
            <a:endParaRPr/>
          </a:p>
          <a:p>
            <a:pPr indent="-381019" lvl="0" marL="381019" marR="0" rtl="0" algn="l">
              <a:spcBef>
                <a:spcPts val="800"/>
              </a:spcBef>
              <a:spcAft>
                <a:spcPts val="0"/>
              </a:spcAft>
              <a:buClr>
                <a:srgbClr val="1D1D1B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rgbClr val="1D1D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school’s 2025-2030 Strategic Plan</a:t>
            </a:r>
            <a:endParaRPr/>
          </a:p>
          <a:p>
            <a:pPr indent="-381019" lvl="0" marL="381019" marR="0" rtl="0" algn="l">
              <a:spcBef>
                <a:spcPts val="800"/>
              </a:spcBef>
              <a:spcAft>
                <a:spcPts val="0"/>
              </a:spcAft>
              <a:buClr>
                <a:srgbClr val="1D1D1B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rgbClr val="1D1D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Stakeholder Engagement</a:t>
            </a:r>
            <a:endParaRPr/>
          </a:p>
          <a:p>
            <a:pPr indent="-381019" lvl="0" marL="381019" marR="0" rtl="0" algn="l">
              <a:spcBef>
                <a:spcPts val="800"/>
              </a:spcBef>
              <a:spcAft>
                <a:spcPts val="0"/>
              </a:spcAft>
              <a:buClr>
                <a:srgbClr val="1D1D1B"/>
              </a:buClr>
              <a:buSzPts val="2133"/>
              <a:buFont typeface="Arial"/>
              <a:buChar char="•"/>
            </a:pPr>
            <a:r>
              <a:rPr lang="en-US" sz="2133">
                <a:solidFill>
                  <a:srgbClr val="1D1D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Charter System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667">
                <a:solidFill>
                  <a:srgbClr val="1D1D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…and much more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1D1D1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0" name="Google Shape;1210;p26"/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Bring the full GO Team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rgbClr val="808184"/>
                </a:solidFill>
                <a:latin typeface="Calibri"/>
                <a:ea typeface="Calibri"/>
                <a:cs typeface="Calibri"/>
                <a:sym typeface="Calibri"/>
              </a:rPr>
              <a:t>Come ready to collaborate, contribute, and create the future!</a:t>
            </a:r>
            <a:r>
              <a:rPr b="1" lang="en-US" sz="2133">
                <a:solidFill>
                  <a:srgbClr val="80818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1211" name="Google Shape;1211;p26"/>
          <p:cNvSpPr txBox="1"/>
          <p:nvPr/>
        </p:nvSpPr>
        <p:spPr>
          <a:xfrm>
            <a:off x="6355089" y="1884967"/>
            <a:ext cx="5577821" cy="135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F5F5F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G3 Summit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</a:t>
            </a:r>
            <a:r>
              <a:rPr b="1" lang="en-US" sz="2933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2933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Grow</a:t>
            </a:r>
            <a:r>
              <a:rPr b="1" lang="en-US" sz="2933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2933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Govern</a:t>
            </a:r>
            <a:r>
              <a:rPr b="1" lang="en-US" sz="2933">
                <a:solidFill>
                  <a:srgbClr val="C0C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b="1" sz="2933">
              <a:solidFill>
                <a:srgbClr val="C0C0C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2" name="Google Shape;1212;p26"/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67">
                <a:solidFill>
                  <a:srgbClr val="D8031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IN-PERSON</a:t>
            </a:r>
            <a:endParaRPr/>
          </a:p>
        </p:txBody>
      </p:sp>
      <p:sp>
        <p:nvSpPr>
          <p:cNvPr id="1213" name="Google Shape;1213;p26"/>
          <p:cNvSpPr txBox="1"/>
          <p:nvPr/>
        </p:nvSpPr>
        <p:spPr>
          <a:xfrm>
            <a:off x="6106745" y="5228023"/>
            <a:ext cx="6085255" cy="1377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3850" lIns="33850" spcFirstLastPara="1" rIns="33850" wrap="square" tIns="33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rgbClr val="F5F5F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Atlanta College &amp; Career Academy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1090 Windsor St SW</a:t>
            </a:r>
            <a:endParaRPr b="1" sz="2400">
              <a:solidFill>
                <a:srgbClr val="C0C0C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7"/>
          <p:cNvSpPr txBox="1"/>
          <p:nvPr/>
        </p:nvSpPr>
        <p:spPr>
          <a:xfrm>
            <a:off x="0" y="3044952"/>
            <a:ext cx="7521388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6770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b="1" lang="en-US" sz="5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823a48642c_0_2"/>
          <p:cNvSpPr txBox="1"/>
          <p:nvPr/>
        </p:nvSpPr>
        <p:spPr>
          <a:xfrm>
            <a:off x="1632000" y="1873123"/>
            <a:ext cx="1620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2600" lvl="0" marL="495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 Initiatives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3823a48642c_0_2"/>
          <p:cNvSpPr txBox="1"/>
          <p:nvPr/>
        </p:nvSpPr>
        <p:spPr>
          <a:xfrm>
            <a:off x="6182875" y="2327150"/>
            <a:ext cx="5649900" cy="2173200"/>
          </a:xfrm>
          <a:prstGeom prst="rect">
            <a:avLst/>
          </a:prstGeom>
          <a:solidFill>
            <a:srgbClr val="F1F1F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9375">
            <a:spAutoFit/>
          </a:bodyPr>
          <a:lstStyle/>
          <a:p>
            <a:pPr indent="0" lvl="0" marL="0" marR="254000" rtl="0" algn="l">
              <a:lnSpc>
                <a:spcPct val="104648"/>
              </a:lnSpc>
              <a:spcBef>
                <a:spcPts val="3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1A. The master schedule includes over  twenty AP classes and a significant offering  of honors classes. Various student data is used  to identify potential enrollees in these higher  level courses, and students are encouraged to  reach beyond their comfort zones for a  reasonable challenge. Course additions  include: Women’s Literature, African American Studies, Forensic Science, Advanced Financial Algebra, Physical Science &amp; Music  Technology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1B. We provide opportunities for students to take college courses through the Dual Enrollment Program at a variety of academic institutions in Georgia.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1C. CTAE programs will continue the  process of achieving industry certification.  </a:t>
            </a:r>
            <a:endParaRPr b="1"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406400" rtl="0" algn="l">
              <a:lnSpc>
                <a:spcPct val="9960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2A. Administrators will support teachers’  efforts to minimize classroom disruptions  and protect instructional time.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2B. Continue to build a master schedule that incorporates  protected time for PLC’s.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2C: Proactive process in place to prevent  student failure (Edgenuity, GradU, Knight School, Academic Support Coach, Saturday School,  etc. ).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3A. All content areas will continue to  use frequent common formative assessments to gauge  student mastery and prescribe individualized  remediation.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3B. Further our work regarding teacher consistency: developing learning targets,  identifying focus standards, defining student  success criteria, creating/modifying common  assessments, and specifying remediation  activities.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3C. All teachers keep Infinite Campus up to  date utilizing equitable grading practices;  Continue use of the Schoology, learning  management system, as a clear, current, and a  key tool for students and parents to support  their academic success. 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g3823a48642c_0_2"/>
          <p:cNvSpPr txBox="1"/>
          <p:nvPr/>
        </p:nvSpPr>
        <p:spPr>
          <a:xfrm>
            <a:off x="958697" y="977361"/>
            <a:ext cx="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g3823a48642c_0_2"/>
          <p:cNvSpPr txBox="1"/>
          <p:nvPr/>
        </p:nvSpPr>
        <p:spPr>
          <a:xfrm>
            <a:off x="6175376" y="2002028"/>
            <a:ext cx="1116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g3823a48642c_0_2"/>
          <p:cNvSpPr txBox="1"/>
          <p:nvPr/>
        </p:nvSpPr>
        <p:spPr>
          <a:xfrm>
            <a:off x="2162555" y="946403"/>
            <a:ext cx="1912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percentage of students who graduate in 4 years will increase from 89.8% to 93% in June 2025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g3823a48642c_0_2"/>
          <p:cNvSpPr txBox="1"/>
          <p:nvPr/>
        </p:nvSpPr>
        <p:spPr>
          <a:xfrm>
            <a:off x="4457061" y="912280"/>
            <a:ext cx="1912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percentage of students in grades 9-12 attending school will increase from 86% to 90% according to the districts ADA (from APSgraphs)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g3823a48642c_0_2"/>
          <p:cNvSpPr txBox="1"/>
          <p:nvPr/>
        </p:nvSpPr>
        <p:spPr>
          <a:xfrm>
            <a:off x="6751533" y="926367"/>
            <a:ext cx="22800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80% participation rate on the school climate survey and use this data to implement 3 school wide improvements by August 2025. </a:t>
            </a:r>
            <a:b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g3823a48642c_0_2"/>
          <p:cNvSpPr txBox="1"/>
          <p:nvPr/>
        </p:nvSpPr>
        <p:spPr>
          <a:xfrm>
            <a:off x="9195284" y="944880"/>
            <a:ext cx="1912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minimum of 10 opportunities per semester for parents to engage and participate in the school community by May 2025.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g3823a48642c_0_2"/>
          <p:cNvSpPr txBox="1"/>
          <p:nvPr/>
        </p:nvSpPr>
        <p:spPr>
          <a:xfrm>
            <a:off x="3668648" y="1965705"/>
            <a:ext cx="1649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g3823a48642c_0_2"/>
          <p:cNvSpPr txBox="1"/>
          <p:nvPr/>
        </p:nvSpPr>
        <p:spPr>
          <a:xfrm>
            <a:off x="1595730" y="305876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g3823a48642c_0_2"/>
          <p:cNvSpPr txBox="1"/>
          <p:nvPr/>
        </p:nvSpPr>
        <p:spPr>
          <a:xfrm>
            <a:off x="7335001" y="360300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858;g3823a48642c_0_2"/>
          <p:cNvGrpSpPr/>
          <p:nvPr/>
        </p:nvGrpSpPr>
        <p:grpSpPr>
          <a:xfrm>
            <a:off x="1578100" y="2402633"/>
            <a:ext cx="1838325" cy="1026412"/>
            <a:chOff x="54101" y="2402585"/>
            <a:chExt cx="1838325" cy="939164"/>
          </a:xfrm>
        </p:grpSpPr>
        <p:sp>
          <p:nvSpPr>
            <p:cNvPr id="859" name="Google Shape;859;g3823a48642c_0_2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60" name="Google Shape;860;g3823a48642c_0_2"/>
            <p:cNvSpPr/>
            <p:nvPr/>
          </p:nvSpPr>
          <p:spPr>
            <a:xfrm>
              <a:off x="54101" y="2402585"/>
              <a:ext cx="1838325" cy="939164"/>
            </a:xfrm>
            <a:custGeom>
              <a:rect b="b" l="l" r="r" t="t"/>
              <a:pathLst>
                <a:path extrusionOk="0" h="939164" w="1838325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 cap="flat" cmpd="sng" w="677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61" name="Google Shape;861;g3823a48642c_0_2"/>
          <p:cNvSpPr txBox="1"/>
          <p:nvPr/>
        </p:nvSpPr>
        <p:spPr>
          <a:xfrm>
            <a:off x="1909063" y="2471421"/>
            <a:ext cx="117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Fostering Academic  Excellence for All  </a:t>
            </a: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  Signature Program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2" name="Google Shape;862;g3823a48642c_0_2"/>
          <p:cNvGrpSpPr/>
          <p:nvPr/>
        </p:nvGrpSpPr>
        <p:grpSpPr>
          <a:xfrm>
            <a:off x="1578100" y="4724786"/>
            <a:ext cx="1838325" cy="1026479"/>
            <a:chOff x="54101" y="3617214"/>
            <a:chExt cx="1838325" cy="780414"/>
          </a:xfrm>
        </p:grpSpPr>
        <p:sp>
          <p:nvSpPr>
            <p:cNvPr id="863" name="Google Shape;863;g3823a48642c_0_2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64" name="Google Shape;864;g3823a48642c_0_2"/>
            <p:cNvSpPr/>
            <p:nvPr/>
          </p:nvSpPr>
          <p:spPr>
            <a:xfrm>
              <a:off x="54101" y="3617214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677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65" name="Google Shape;865;g3823a48642c_0_2"/>
          <p:cNvSpPr txBox="1"/>
          <p:nvPr/>
        </p:nvSpPr>
        <p:spPr>
          <a:xfrm>
            <a:off x="1834300" y="4773899"/>
            <a:ext cx="13215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00" lvl="0" marL="139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Culture of  Student Support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52400" marR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Child &amp;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52400" marR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 Personalized Learning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g3823a48642c_0_2"/>
          <p:cNvSpPr txBox="1"/>
          <p:nvPr/>
        </p:nvSpPr>
        <p:spPr>
          <a:xfrm>
            <a:off x="2126700" y="135750"/>
            <a:ext cx="3425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Through a continuing culture of equity, trust, and collaboration, every student will graduate ready for college, career, and life with a dedication to community involvement and service.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7" name="Google Shape;867;g3823a48642c_0_2"/>
          <p:cNvSpPr txBox="1"/>
          <p:nvPr/>
        </p:nvSpPr>
        <p:spPr>
          <a:xfrm>
            <a:off x="7926600" y="81375"/>
            <a:ext cx="390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An inclusive, culturally sustainable school community where educators inspire, families engage, and students are passionate about learning and preparing for their rapidly changing world.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8" name="Google Shape;868;g3823a48642c_0_2"/>
          <p:cNvSpPr txBox="1"/>
          <p:nvPr/>
        </p:nvSpPr>
        <p:spPr>
          <a:xfrm>
            <a:off x="3454238" y="2338000"/>
            <a:ext cx="27213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165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EB Garamond"/>
              <a:buAutoNum type="arabicPeriod"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Offer a rigorous and culturally sustainable curriculum that prepares students for college, career, and civic engagement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165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EB Garamond"/>
              <a:buAutoNum type="arabicPeriod"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Ensure a safe and effective learning environment that encourages student engagement and quality work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165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EB Garamond"/>
              <a:buAutoNum type="arabicPeriod"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Use existing and appropriate tools to measure, analyze, and communicate student progress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9" name="Google Shape;869;g3823a48642c_0_2"/>
          <p:cNvSpPr txBox="1"/>
          <p:nvPr/>
        </p:nvSpPr>
        <p:spPr>
          <a:xfrm>
            <a:off x="3438988" y="4653250"/>
            <a:ext cx="27213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4. Create a welcoming, inclusive, and responsive school culture embracing the diverse communities that comprise the Midtown family.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5. Build teacher and counselor knowledge, understanding, and skills to meet the diverse social and academic needs of students.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70" name="Google Shape;870;g3823a48642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350" y="189750"/>
            <a:ext cx="1321500" cy="42975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3823a48642c_0_2"/>
          <p:cNvSpPr txBox="1"/>
          <p:nvPr/>
        </p:nvSpPr>
        <p:spPr>
          <a:xfrm>
            <a:off x="6182767" y="4682042"/>
            <a:ext cx="5649900" cy="2097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0" marR="317500" rtl="0" algn="l">
              <a:lnSpc>
                <a:spcPct val="104643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4A. Continue use of Chris 180, an on site mental health services provider. Ernst and Young partnership that builds a cohort of students who will be supported and nurtured from their junior  year of high school through their first year of  college.  We have added a 5th counselor and 2nd social worker in response to student and families needs. Social workers will work to re-establish positive relationships with cluster transitional housing facilities.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4B. Parent conferences will be held 2 Tuesday’s a month using a systematic format that provides access and equity to all families to engage directly with their children’s teachers.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4C. Offer a broad selection of clubs and  organizations that appeal to the wide range of interests of our diverse student body.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4D. Build a robust co-teaching program  through the curriculum through the additional support of a consultant who will provide professional learning, classroom observations, and teacher coaching. Offer ongoing  parent learning sessions focused on issues  pertaining to students with disabilities, the  SST/504 process and supports, etc., to equip  our students and their families with skills to  successful here and beyond.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4E. Increased student supports that include  graduation coach, bilingual engagement specialist, student support clerk and a  therapy dog.  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5A. Provide teachers the professional  learning necessary to ensure the student  master of 21st Century Skills.</a:t>
            </a:r>
            <a:b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5B. Work with “Empower Academic Coaching” to provide Midtown faculty professional learning on enhancing executive functioning skills in students to support their success in post graduation settings, </a:t>
            </a:r>
            <a:endParaRPr b="1" sz="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823a48642c_0_490"/>
          <p:cNvSpPr txBox="1"/>
          <p:nvPr/>
        </p:nvSpPr>
        <p:spPr>
          <a:xfrm>
            <a:off x="1632000" y="1873123"/>
            <a:ext cx="1620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2600" lvl="0" marL="495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 Initiatives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g3823a48642c_0_490"/>
          <p:cNvSpPr txBox="1"/>
          <p:nvPr/>
        </p:nvSpPr>
        <p:spPr>
          <a:xfrm>
            <a:off x="1058197" y="977361"/>
            <a:ext cx="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g3823a48642c_0_490"/>
          <p:cNvSpPr txBox="1"/>
          <p:nvPr/>
        </p:nvSpPr>
        <p:spPr>
          <a:xfrm>
            <a:off x="6283843" y="1965711"/>
            <a:ext cx="1116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g3823a48642c_0_490"/>
          <p:cNvSpPr txBox="1"/>
          <p:nvPr/>
        </p:nvSpPr>
        <p:spPr>
          <a:xfrm>
            <a:off x="2162555" y="946403"/>
            <a:ext cx="1912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percentage of students who graduated in 4 years will increase from 89.8% to 93% in June 2025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g3823a48642c_0_490"/>
          <p:cNvSpPr txBox="1"/>
          <p:nvPr/>
        </p:nvSpPr>
        <p:spPr>
          <a:xfrm>
            <a:off x="4457061" y="912280"/>
            <a:ext cx="1912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percentage of students in grades 9-12 attending school will increase from 86% to 90% according to the districts ADA (from APSgraphs)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g3823a48642c_0_490"/>
          <p:cNvSpPr txBox="1"/>
          <p:nvPr/>
        </p:nvSpPr>
        <p:spPr>
          <a:xfrm>
            <a:off x="6751533" y="926367"/>
            <a:ext cx="20031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80% participation rate on the school climate survey and use this data to implement 3 school wide improvements by August 2025.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g3823a48642c_0_490"/>
          <p:cNvSpPr txBox="1"/>
          <p:nvPr/>
        </p:nvSpPr>
        <p:spPr>
          <a:xfrm>
            <a:off x="9046000" y="944867"/>
            <a:ext cx="2236500" cy="923400"/>
          </a:xfrm>
          <a:prstGeom prst="rect">
            <a:avLst/>
          </a:prstGeom>
          <a:noFill/>
          <a:ln cap="flat" cmpd="sng" w="16925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minimum of 10 opportunities per semester for parents to engage and participate in the school community by May 2025.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g3823a48642c_0_490"/>
          <p:cNvSpPr txBox="1"/>
          <p:nvPr/>
        </p:nvSpPr>
        <p:spPr>
          <a:xfrm>
            <a:off x="3668648" y="1965705"/>
            <a:ext cx="1649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g3823a48642c_0_490"/>
          <p:cNvSpPr txBox="1"/>
          <p:nvPr/>
        </p:nvSpPr>
        <p:spPr>
          <a:xfrm>
            <a:off x="1420197" y="305842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g3823a48642c_0_490"/>
          <p:cNvSpPr txBox="1"/>
          <p:nvPr/>
        </p:nvSpPr>
        <p:spPr>
          <a:xfrm>
            <a:off x="7335001" y="360300"/>
            <a:ext cx="513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g3823a48642c_0_490"/>
          <p:cNvSpPr txBox="1"/>
          <p:nvPr/>
        </p:nvSpPr>
        <p:spPr>
          <a:xfrm>
            <a:off x="2126700" y="135750"/>
            <a:ext cx="3425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Through a continuing culture of equity, trust, and collaboration, every student will graduate ready for college, career, and life with a dedication to community involvement and service.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7" name="Google Shape;887;g3823a48642c_0_490"/>
          <p:cNvSpPr txBox="1"/>
          <p:nvPr/>
        </p:nvSpPr>
        <p:spPr>
          <a:xfrm>
            <a:off x="7926600" y="81375"/>
            <a:ext cx="3906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An inclusive, culturally sustainable school community where educators inspire, families engage, and students are passionate about learning and preparing for their rapidly changing world.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88" name="Google Shape;888;g3823a48642c_0_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350" y="189750"/>
            <a:ext cx="1321500" cy="429755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g3823a48642c_0_490"/>
          <p:cNvSpPr txBox="1"/>
          <p:nvPr/>
        </p:nvSpPr>
        <p:spPr>
          <a:xfrm>
            <a:off x="6283843" y="2400292"/>
            <a:ext cx="4998900" cy="2108100"/>
          </a:xfrm>
          <a:prstGeom prst="rect">
            <a:avLst/>
          </a:prstGeom>
          <a:solidFill>
            <a:srgbClr val="FAE3D3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0" marR="393700" rtl="0" algn="l">
              <a:lnSpc>
                <a:spcPct val="104643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6A. Administrative team and SELT will  conduct frequent observations and provide  frequent feedback to all teachers. Teachers  will have opportunities to share exemplary  strategies during PLC and professional learning.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6B. Continue to build the team by  incorporating SEL moments among the staff  (recognizing professional and personal  achievements, faculty pot lucks, etc.)  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165100" rtl="0" algn="l">
              <a:lnSpc>
                <a:spcPct val="1045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7A. Provide the infrastructure and staffing necessary to address STEAM across the  curriculum.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7B. Continue one to one chromebook  initiative.  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03200" rtl="0" algn="l">
              <a:lnSpc>
                <a:spcPct val="1047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7C. Provide Instructional Materials and manipulatives to enhance the classroom environment.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7D: Makerspace to assist with STEAM  Integration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7E. Implement Personal Electronic Device (PED) Free initiative based on teacher feedback to decrease the distractions in the classroom setting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8A. Increase the number of teachers with credentials and certifications for advanced learning (e.g. AP, Gifted)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g3823a48642c_0_490"/>
          <p:cNvSpPr txBox="1"/>
          <p:nvPr/>
        </p:nvSpPr>
        <p:spPr>
          <a:xfrm>
            <a:off x="6283827" y="4889300"/>
            <a:ext cx="4998900" cy="1225200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0" marR="673100" rtl="0" algn="l">
              <a:lnSpc>
                <a:spcPct val="104658"/>
              </a:lnSpc>
              <a:spcBef>
                <a:spcPts val="3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9A. Continue to provide subject specific  professional memberships for teachers.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10A. Engage with parents to create opportunities for them to volunteer on campus.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11B. Continue to utilize parents and local businesses to serve on the CTAE advisory  board and engage in mock interviews and  other school activities. 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11C. Create parent surveys in order to  identify skills and strengths within our  parent group. Create opportunities for parents to teach or share their skills with our  community. </a:t>
            </a:r>
            <a:b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11D. Continue to utilize parents to provide opportunities for Gifted internship classes</a:t>
            </a:r>
            <a:endParaRPr b="1"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1" name="Google Shape;891;g3823a48642c_0_490"/>
          <p:cNvGrpSpPr/>
          <p:nvPr/>
        </p:nvGrpSpPr>
        <p:grpSpPr>
          <a:xfrm>
            <a:off x="1632002" y="2482541"/>
            <a:ext cx="1838325" cy="780414"/>
            <a:chOff x="54101" y="4644390"/>
            <a:chExt cx="1838325" cy="780414"/>
          </a:xfrm>
        </p:grpSpPr>
        <p:sp>
          <p:nvSpPr>
            <p:cNvPr id="892" name="Google Shape;892;g3823a48642c_0_490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93" name="Google Shape;893;g3823a48642c_0_490"/>
            <p:cNvSpPr/>
            <p:nvPr/>
          </p:nvSpPr>
          <p:spPr>
            <a:xfrm>
              <a:off x="54101" y="4644390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67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94" name="Google Shape;894;g3823a48642c_0_490"/>
          <p:cNvSpPr txBox="1"/>
          <p:nvPr/>
        </p:nvSpPr>
        <p:spPr>
          <a:xfrm>
            <a:off x="1729792" y="2552645"/>
            <a:ext cx="1638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 Leaders &amp; Staff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77800" lvl="0" marL="215900" marR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  Equitable Resource Allocation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g3823a48642c_0_490"/>
          <p:cNvGrpSpPr/>
          <p:nvPr/>
        </p:nvGrpSpPr>
        <p:grpSpPr>
          <a:xfrm>
            <a:off x="1679067" y="4853238"/>
            <a:ext cx="1838325" cy="1005563"/>
            <a:chOff x="54101" y="5680709"/>
            <a:chExt cx="1838325" cy="780414"/>
          </a:xfrm>
        </p:grpSpPr>
        <p:sp>
          <p:nvSpPr>
            <p:cNvPr id="896" name="Google Shape;896;g3823a48642c_0_490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97" name="Google Shape;897;g3823a48642c_0_490"/>
            <p:cNvSpPr/>
            <p:nvPr/>
          </p:nvSpPr>
          <p:spPr>
            <a:xfrm>
              <a:off x="54101" y="5680709"/>
              <a:ext cx="1838325" cy="780414"/>
            </a:xfrm>
            <a:custGeom>
              <a:rect b="b" l="l" r="r" t="t"/>
              <a:pathLst>
                <a:path extrusionOk="0" h="780414" w="1838325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noFill/>
            <a:ln cap="flat" cmpd="sng" w="677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98" name="Google Shape;898;g3823a48642c_0_490"/>
          <p:cNvSpPr txBox="1"/>
          <p:nvPr/>
        </p:nvSpPr>
        <p:spPr>
          <a:xfrm>
            <a:off x="1825967" y="5003800"/>
            <a:ext cx="1562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7800" lvl="0" marL="190500" marR="139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a System of  School Support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90500" marR="139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g3823a48642c_0_490"/>
          <p:cNvSpPr txBox="1"/>
          <p:nvPr/>
        </p:nvSpPr>
        <p:spPr>
          <a:xfrm>
            <a:off x="3492900" y="2400299"/>
            <a:ext cx="27213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6. Value teacher time by ensuring sustainable workload and offsetting new responsibilities with reduced tasks or increased compensation when possible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7. Directly solicit and act on teacher input regarding course selection, professional development, instructional resources, communication, and collegiality.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8. Provide a mechanism for teachers to increase leadership and mitigate burnout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0" name="Google Shape;900;g3823a48642c_0_490"/>
          <p:cNvSpPr txBox="1"/>
          <p:nvPr/>
        </p:nvSpPr>
        <p:spPr>
          <a:xfrm>
            <a:off x="3539950" y="4807100"/>
            <a:ext cx="27213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9. Provide necessary and salient resources to enhance teaching and learning.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10. Ensure parents/ guardians of all Midtown students feel welcomed and have opportunities to engage with the school and strengthen their ability to support their students.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11. Increase the diversity of parents engaging in school functions </a:t>
            </a:r>
            <a:endParaRPr sz="11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823a48642c_0_734"/>
          <p:cNvSpPr txBox="1"/>
          <p:nvPr/>
        </p:nvSpPr>
        <p:spPr>
          <a:xfrm>
            <a:off x="68365" y="76912"/>
            <a:ext cx="82893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906" name="Google Shape;906;g3823a48642c_0_734"/>
          <p:cNvSpPr txBox="1"/>
          <p:nvPr/>
        </p:nvSpPr>
        <p:spPr>
          <a:xfrm>
            <a:off x="470017" y="2144995"/>
            <a:ext cx="748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g3823a48642c_0_734"/>
          <p:cNvSpPr txBox="1"/>
          <p:nvPr/>
        </p:nvSpPr>
        <p:spPr>
          <a:xfrm>
            <a:off x="2437150" y="2512475"/>
            <a:ext cx="1227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1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4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3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10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7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5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6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11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9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8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08" name="Google Shape;908;g3823a48642c_0_734"/>
          <p:cNvSpPr/>
          <p:nvPr/>
        </p:nvSpPr>
        <p:spPr>
          <a:xfrm>
            <a:off x="1639549" y="2512477"/>
            <a:ext cx="502800" cy="3538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414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3823a48642c_0_734"/>
          <p:cNvSpPr txBox="1"/>
          <p:nvPr/>
        </p:nvSpPr>
        <p:spPr>
          <a:xfrm>
            <a:off x="1449199" y="2160300"/>
            <a:ext cx="88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/>
          </a:p>
        </p:txBody>
      </p:sp>
      <p:sp>
        <p:nvSpPr>
          <p:cNvPr id="910" name="Google Shape;910;g3823a48642c_0_734"/>
          <p:cNvSpPr txBox="1"/>
          <p:nvPr/>
        </p:nvSpPr>
        <p:spPr>
          <a:xfrm>
            <a:off x="1449199" y="6064750"/>
            <a:ext cx="88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/>
          </a:p>
        </p:txBody>
      </p:sp>
      <p:sp>
        <p:nvSpPr>
          <p:cNvPr id="911" name="Google Shape;911;g3823a48642c_0_734"/>
          <p:cNvSpPr txBox="1"/>
          <p:nvPr/>
        </p:nvSpPr>
        <p:spPr>
          <a:xfrm>
            <a:off x="3787950" y="2635525"/>
            <a:ext cx="3287400" cy="2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GO Team priority rankings from Fall 2024</a:t>
            </a:r>
            <a:endParaRPr b="1" sz="4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17" name="Google Shape;917;p6"/>
          <p:cNvGrpSpPr/>
          <p:nvPr/>
        </p:nvGrpSpPr>
        <p:grpSpPr>
          <a:xfrm>
            <a:off x="3182143" y="3764565"/>
            <a:ext cx="8113712" cy="1281112"/>
            <a:chOff x="7143" y="1034150"/>
            <a:chExt cx="8113712" cy="1281112"/>
          </a:xfrm>
        </p:grpSpPr>
        <p:sp>
          <p:nvSpPr>
            <p:cNvPr id="918" name="Google Shape;918;p6"/>
            <p:cNvSpPr/>
            <p:nvPr/>
          </p:nvSpPr>
          <p:spPr>
            <a:xfrm>
              <a:off x="7143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"/>
            <p:cNvSpPr txBox="1"/>
            <p:nvPr/>
          </p:nvSpPr>
          <p:spPr>
            <a:xfrm>
              <a:off x="215901" y="1071660"/>
              <a:ext cx="1888800" cy="12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A92A9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2. Ensure a safe and effective learning environment that encourages student engagement and quality work</a:t>
              </a:r>
              <a:endParaRPr sz="200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2355850" y="1409943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"/>
            <p:cNvSpPr txBox="1"/>
            <p:nvPr/>
          </p:nvSpPr>
          <p:spPr>
            <a:xfrm>
              <a:off x="2355850" y="1515848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2996406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 txBox="1"/>
            <p:nvPr/>
          </p:nvSpPr>
          <p:spPr>
            <a:xfrm>
              <a:off x="3033928" y="1071672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Calibri"/>
                  <a:ea typeface="Calibri"/>
                  <a:cs typeface="Calibri"/>
                  <a:sym typeface="Calibri"/>
                </a:rPr>
                <a:t>By May 2026, Midtown High School will increase the CCRPI Content Mastery score for students scoring proficient and above in the following areas: Algebra Concepts &amp; Connections- 54% to 58%, US History: 42% to 47%, and Biology from 61% to 66%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t/>
              </a:r>
              <a:endParaRPr sz="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5345112" y="1409943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 txBox="1"/>
            <p:nvPr/>
          </p:nvSpPr>
          <p:spPr>
            <a:xfrm>
              <a:off x="5345112" y="1515848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5985668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"/>
            <p:cNvSpPr txBox="1"/>
            <p:nvPr/>
          </p:nvSpPr>
          <p:spPr>
            <a:xfrm>
              <a:off x="6023190" y="1071672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rPr lang="en-US" sz="2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Mastery Connect Data</a:t>
              </a:r>
              <a:endParaRPr/>
            </a:p>
          </p:txBody>
        </p:sp>
      </p:grpSp>
      <p:grpSp>
        <p:nvGrpSpPr>
          <p:cNvPr id="928" name="Google Shape;928;p6"/>
          <p:cNvGrpSpPr/>
          <p:nvPr/>
        </p:nvGrpSpPr>
        <p:grpSpPr>
          <a:xfrm>
            <a:off x="3032250" y="2245306"/>
            <a:ext cx="8287989" cy="1281112"/>
            <a:chOff x="-167134" y="1034150"/>
            <a:chExt cx="8287989" cy="1281112"/>
          </a:xfrm>
        </p:grpSpPr>
        <p:sp>
          <p:nvSpPr>
            <p:cNvPr id="929" name="Google Shape;929;p6"/>
            <p:cNvSpPr/>
            <p:nvPr/>
          </p:nvSpPr>
          <p:spPr>
            <a:xfrm>
              <a:off x="7143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 txBox="1"/>
            <p:nvPr/>
          </p:nvSpPr>
          <p:spPr>
            <a:xfrm>
              <a:off x="-167134" y="1071669"/>
              <a:ext cx="2271900" cy="12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3429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A92A9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3. Use existing and appropriate tools to measure, analyze, and communicate student progress</a:t>
              </a:r>
              <a:endParaRPr sz="250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2355850" y="1409943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 txBox="1"/>
            <p:nvPr/>
          </p:nvSpPr>
          <p:spPr>
            <a:xfrm>
              <a:off x="2355850" y="1515848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2996406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 txBox="1"/>
            <p:nvPr/>
          </p:nvSpPr>
          <p:spPr>
            <a:xfrm>
              <a:off x="3033928" y="1071672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By May 2026, the percentage of students graduating in 4 years will increase from 92.8% to 93.5%.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345112" y="1409943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 txBox="1"/>
            <p:nvPr/>
          </p:nvSpPr>
          <p:spPr>
            <a:xfrm>
              <a:off x="5345112" y="1515848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5985668" y="1034150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 txBox="1"/>
            <p:nvPr/>
          </p:nvSpPr>
          <p:spPr>
            <a:xfrm>
              <a:off x="6023190" y="1071672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rPr lang="en-US" sz="2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APS Graphs student reports</a:t>
              </a:r>
              <a:endParaRPr/>
            </a:p>
          </p:txBody>
        </p:sp>
      </p:grpSp>
      <p:grpSp>
        <p:nvGrpSpPr>
          <p:cNvPr id="939" name="Google Shape;939;p6"/>
          <p:cNvGrpSpPr/>
          <p:nvPr/>
        </p:nvGrpSpPr>
        <p:grpSpPr>
          <a:xfrm>
            <a:off x="3182143" y="5287253"/>
            <a:ext cx="8113712" cy="1514122"/>
            <a:chOff x="7143" y="726683"/>
            <a:chExt cx="8113712" cy="1514122"/>
          </a:xfrm>
        </p:grpSpPr>
        <p:sp>
          <p:nvSpPr>
            <p:cNvPr id="940" name="Google Shape;940;p6"/>
            <p:cNvSpPr/>
            <p:nvPr/>
          </p:nvSpPr>
          <p:spPr>
            <a:xfrm>
              <a:off x="7143" y="726683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 txBox="1"/>
            <p:nvPr/>
          </p:nvSpPr>
          <p:spPr>
            <a:xfrm>
              <a:off x="121750" y="764205"/>
              <a:ext cx="1983000" cy="12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A92A9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1. Offer a rigorous and culturally sustainable curriculum that prepares students for college, career, and civic engagement</a:t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2355850" y="1102476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 txBox="1"/>
            <p:nvPr/>
          </p:nvSpPr>
          <p:spPr>
            <a:xfrm>
              <a:off x="2355850" y="1208381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2996406" y="726683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 txBox="1"/>
            <p:nvPr/>
          </p:nvSpPr>
          <p:spPr>
            <a:xfrm>
              <a:off x="3033925" y="764205"/>
              <a:ext cx="2229900" cy="147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By August 2026, Midtown High School will increase the percentage of students enrolled in Dual Enrollment, AP, and industry-certified CTAE programs by </a:t>
              </a:r>
              <a:r>
                <a:rPr b="1" lang="en-US" sz="800"/>
                <a:t>10%</a:t>
              </a:r>
              <a:r>
                <a:rPr lang="en-US" sz="800"/>
                <a:t> from the 2024–2025 baseline, while maintaining at least an </a:t>
              </a:r>
              <a:r>
                <a:rPr b="1" lang="en-US" sz="800"/>
                <a:t>85% AP and EOPA exam pass rate.</a:t>
              </a:r>
              <a:endParaRPr b="1" sz="8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5345112" y="1102476"/>
              <a:ext cx="452659" cy="5295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9A8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 txBox="1"/>
            <p:nvPr/>
          </p:nvSpPr>
          <p:spPr>
            <a:xfrm>
              <a:off x="5345112" y="1208381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EB Garamond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985668" y="726683"/>
              <a:ext cx="2135187" cy="1281112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 txBox="1"/>
            <p:nvPr/>
          </p:nvSpPr>
          <p:spPr>
            <a:xfrm>
              <a:off x="6023190" y="764205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EB Garamond"/>
                <a:buNone/>
              </a:pPr>
              <a:r>
                <a:rPr lang="en-US" sz="23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Student Schedules &amp; Assessment Data</a:t>
              </a:r>
              <a:endParaRPr sz="1100"/>
            </a:p>
          </p:txBody>
        </p:sp>
      </p:grpSp>
      <p:pic>
        <p:nvPicPr>
          <p:cNvPr descr="Diagram&#10;&#10;Description automatically generated" id="950" name="Google Shape;9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75" y="2855108"/>
            <a:ext cx="2364121" cy="27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"/>
          <p:cNvSpPr txBox="1"/>
          <p:nvPr>
            <p:ph type="title"/>
          </p:nvPr>
        </p:nvSpPr>
        <p:spPr>
          <a:xfrm>
            <a:off x="0" y="0"/>
            <a:ext cx="10845562" cy="1363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1" lang="en-US" sz="3600" cap="none">
                <a:solidFill>
                  <a:schemeClr val="dk2"/>
                </a:solidFill>
              </a:rPr>
              <a:t>CONNECTING THE STRATEGIC PLAN &amp; </a:t>
            </a:r>
            <a:br>
              <a:rPr b="1" lang="en-US" sz="3600" cap="none">
                <a:solidFill>
                  <a:schemeClr val="dk2"/>
                </a:solidFill>
              </a:rPr>
            </a:br>
            <a:r>
              <a:rPr b="1" lang="en-US" sz="3600" cap="none">
                <a:solidFill>
                  <a:schemeClr val="dk2"/>
                </a:solidFill>
              </a:rPr>
              <a:t>CONTINUOUS IMPROVEMENT PLAN</a:t>
            </a:r>
            <a:endParaRPr/>
          </a:p>
        </p:txBody>
      </p:sp>
      <p:sp>
        <p:nvSpPr>
          <p:cNvPr id="952" name="Google Shape;952;p6"/>
          <p:cNvSpPr txBox="1"/>
          <p:nvPr/>
        </p:nvSpPr>
        <p:spPr>
          <a:xfrm>
            <a:off x="3175000" y="1330528"/>
            <a:ext cx="2351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Strategic Plan Priority</a:t>
            </a:r>
            <a:endParaRPr/>
          </a:p>
        </p:txBody>
      </p:sp>
      <p:sp>
        <p:nvSpPr>
          <p:cNvPr id="953" name="Google Shape;953;p6"/>
          <p:cNvSpPr txBox="1"/>
          <p:nvPr/>
        </p:nvSpPr>
        <p:spPr>
          <a:xfrm>
            <a:off x="6087872" y="1342356"/>
            <a:ext cx="2351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CIP SMART Goal</a:t>
            </a:r>
            <a:endParaRPr/>
          </a:p>
        </p:txBody>
      </p:sp>
      <p:sp>
        <p:nvSpPr>
          <p:cNvPr id="954" name="Google Shape;954;p6"/>
          <p:cNvSpPr txBox="1"/>
          <p:nvPr/>
        </p:nvSpPr>
        <p:spPr>
          <a:xfrm>
            <a:off x="9088120" y="1302284"/>
            <a:ext cx="2351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Key Indicator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"/>
          <p:cNvSpPr txBox="1"/>
          <p:nvPr>
            <p:ph type="title"/>
          </p:nvPr>
        </p:nvSpPr>
        <p:spPr>
          <a:xfrm>
            <a:off x="2895600" y="3150600"/>
            <a:ext cx="6400800" cy="161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5" name="Google Shape;965;p8"/>
          <p:cNvSpPr txBox="1"/>
          <p:nvPr/>
        </p:nvSpPr>
        <p:spPr>
          <a:xfrm>
            <a:off x="539496" y="162370"/>
            <a:ext cx="106710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School Enrollment</a:t>
            </a:r>
            <a:endParaRPr/>
          </a:p>
        </p:txBody>
      </p:sp>
      <p:pic>
        <p:nvPicPr>
          <p:cNvPr id="966" name="Google Shape;9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930376"/>
            <a:ext cx="10413275" cy="51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APS Red and Gray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2 Principal's Report Template - Mtg 1">
  <a:themeElements>
    <a:clrScheme name="APS Red&amp;Black 2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APS Red&amp;Black 2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">
  <a:themeElements>
    <a:clrScheme name="Budget Feedback">
      <a:dk1>
        <a:srgbClr val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A92A91"/>
      </a:accent5>
      <a:accent6>
        <a:srgbClr val="0083A9"/>
      </a:accent6>
      <a:hlink>
        <a:srgbClr val="A92A91"/>
      </a:hlink>
      <a:folHlink>
        <a:srgbClr val="0083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Office Theme">
  <a:themeElements>
    <a:clrScheme name="APS Red and Gray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2025-08-15T16:08:51Z</dcterms:created>
  <dc:creator>Diane Jacobi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1221700.0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